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319" r:id="rId2"/>
    <p:sldId id="257" r:id="rId3"/>
    <p:sldId id="283" r:id="rId4"/>
    <p:sldId id="282" r:id="rId5"/>
    <p:sldId id="290" r:id="rId6"/>
    <p:sldId id="266" r:id="rId7"/>
    <p:sldId id="324" r:id="rId8"/>
    <p:sldId id="325" r:id="rId9"/>
    <p:sldId id="310" r:id="rId10"/>
    <p:sldId id="260" r:id="rId11"/>
    <p:sldId id="323" r:id="rId12"/>
    <p:sldId id="300" r:id="rId13"/>
    <p:sldId id="314" r:id="rId14"/>
    <p:sldId id="291" r:id="rId15"/>
    <p:sldId id="259" r:id="rId16"/>
    <p:sldId id="298" r:id="rId17"/>
    <p:sldId id="295" r:id="rId18"/>
    <p:sldId id="296" r:id="rId19"/>
    <p:sldId id="317" r:id="rId20"/>
    <p:sldId id="278" r:id="rId21"/>
  </p:sldIdLst>
  <p:sldSz cx="9144000" cy="5143500" type="screen16x9"/>
  <p:notesSz cx="6858000" cy="9144000"/>
  <p:embeddedFontLst>
    <p:embeddedFont>
      <p:font typeface="Gill Sans" panose="020B0604020202020204" charset="0"/>
      <p:regular r:id="rId23"/>
      <p:bold r:id="rId24"/>
    </p:embeddedFont>
    <p:embeddedFont>
      <p:font typeface="Montserrat SemiBold" panose="000007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CD4F"/>
    <a:srgbClr val="F6EF23"/>
    <a:srgbClr val="00395E"/>
    <a:srgbClr val="0072BC"/>
    <a:srgbClr val="CCECFF"/>
    <a:srgbClr val="FBE6BB"/>
    <a:srgbClr val="FFFF99"/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2A1069-37A4-42A5-BB30-363F25982914}">
  <a:tblStyle styleId="{742A1069-37A4-42A5-BB30-363F25982914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tcBdr/>
        <a:fill>
          <a:solidFill>
            <a:srgbClr val="CA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0CC093B-AD58-43A1-BE7A-D454AA405BF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40" autoAdjust="0"/>
  </p:normalViewPr>
  <p:slideViewPr>
    <p:cSldViewPr snapToGrid="0">
      <p:cViewPr varScale="1">
        <p:scale>
          <a:sx n="115" d="100"/>
          <a:sy n="115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d68f2ca84_8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1" name="Google Shape;251;g13d68f2ca84_8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The KAB Student E-ecosystem</a:t>
            </a:r>
            <a:endParaRPr dirty="0"/>
          </a:p>
        </p:txBody>
      </p:sp>
      <p:sp>
        <p:nvSpPr>
          <p:cNvPr id="323" name="Google Shape;3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276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d68f2ca84_8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13d68f2ca84_8_16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68" name="Google Shape;268;g13d68f2ca84_8_16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" sz="1500"/>
              <a:pPr algn="r">
                <a:buSzPts val="1400"/>
              </a:pPr>
              <a:t>15</a:t>
            </a:fld>
            <a:endParaRPr sz="15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97842fa6a6_0_27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81" name="Google Shape;281;g197842fa6a6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323" name="Google Shape;3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cbcebc44f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3cbcebc44f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1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d68f2ca84_8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3d68f2ca84_8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48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d68f2ca84_8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3d68f2ca84_8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90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97842fa6a6_0_15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7" name="Google Shape;257;g197842fa6a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97842fa6a6_1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97842fa6a6_12_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97842fa6a6_0_15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7" name="Google Shape;257;g197842fa6a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712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7842fa6a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97842fa6a6_0_1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97842fa6a6_0_4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0" name="Google Shape;320;g197842fa6a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kab.ac.ug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kab.ac.ug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kab.ac.ug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kab.ac.u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kab.ac.ug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6347CB-C6D3-F207-4A81-49FA89A6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" r="162"/>
          <a:stretch/>
        </p:blipFill>
        <p:spPr>
          <a:xfrm>
            <a:off x="7144" y="2024457"/>
            <a:ext cx="9143999" cy="1347394"/>
          </a:xfrm>
          <a:prstGeom prst="rect">
            <a:avLst/>
          </a:prstGeom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3">
            <a:alphaModFix/>
          </a:blip>
          <a:srcRect l="162" r="160"/>
          <a:stretch/>
        </p:blipFill>
        <p:spPr>
          <a:xfrm>
            <a:off x="7145" y="2024457"/>
            <a:ext cx="9143999" cy="134739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>
            <a:spLocks noGrp="1"/>
          </p:cNvSpPr>
          <p:nvPr>
            <p:ph type="ctrTitle"/>
          </p:nvPr>
        </p:nvSpPr>
        <p:spPr>
          <a:xfrm>
            <a:off x="732633" y="2114551"/>
            <a:ext cx="7678736" cy="117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1"/>
          </p:nvPr>
        </p:nvSpPr>
        <p:spPr>
          <a:xfrm>
            <a:off x="779464" y="3543300"/>
            <a:ext cx="767873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None/>
              <a:defRPr>
                <a:solidFill>
                  <a:srgbClr val="0B8C45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▪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dt" idx="10"/>
          </p:nvPr>
        </p:nvSpPr>
        <p:spPr>
          <a:xfrm>
            <a:off x="685800" y="4648655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6553200" y="4648655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58" name="Google Shape;158;p25"/>
          <p:cNvSpPr/>
          <p:nvPr/>
        </p:nvSpPr>
        <p:spPr>
          <a:xfrm>
            <a:off x="0" y="5048024"/>
            <a:ext cx="9144000" cy="95477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2085" y="224766"/>
            <a:ext cx="1699834" cy="16998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5933A6-5DBC-6115-3F6E-D332003282DC}"/>
              </a:ext>
            </a:extLst>
          </p:cNvPr>
          <p:cNvSpPr/>
          <p:nvPr/>
        </p:nvSpPr>
        <p:spPr bwMode="auto">
          <a:xfrm>
            <a:off x="0" y="5048023"/>
            <a:ext cx="9144000" cy="95477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D69B3002-FE57-D761-01BC-72D0A30630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3722084" y="224766"/>
            <a:ext cx="1699834" cy="16998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55F15A-DB73-97B8-7E06-42748D7AB3E0}"/>
              </a:ext>
            </a:extLst>
          </p:cNvPr>
          <p:cNvSpPr txBox="1"/>
          <p:nvPr/>
        </p:nvSpPr>
        <p:spPr>
          <a:xfrm>
            <a:off x="3086942" y="4787385"/>
            <a:ext cx="2970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72BC"/>
                </a:solidFill>
              </a:rPr>
              <a:t>Template designed by the eLearning Unit @Kab</a:t>
            </a:r>
          </a:p>
        </p:txBody>
      </p:sp>
    </p:spTree>
    <p:extLst>
      <p:ext uri="{BB962C8B-B14F-4D97-AF65-F5344CB8AC3E}">
        <p14:creationId xmlns:p14="http://schemas.microsoft.com/office/powerpoint/2010/main" val="105269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8"/>
          <p:cNvGrpSpPr/>
          <p:nvPr/>
        </p:nvGrpSpPr>
        <p:grpSpPr>
          <a:xfrm>
            <a:off x="7144" y="2"/>
            <a:ext cx="9143999" cy="1064627"/>
            <a:chOff x="9525" y="2"/>
            <a:chExt cx="12191999" cy="1419503"/>
          </a:xfrm>
        </p:grpSpPr>
        <p:pic>
          <p:nvPicPr>
            <p:cNvPr id="183" name="Google Shape;183;p28"/>
            <p:cNvPicPr preferRelativeResize="0"/>
            <p:nvPr/>
          </p:nvPicPr>
          <p:blipFill rotWithShape="1">
            <a:blip r:embed="rId2">
              <a:alphaModFix/>
            </a:blip>
            <a:srcRect l="162" r="160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8"/>
            <p:cNvSpPr/>
            <p:nvPr/>
          </p:nvSpPr>
          <p:spPr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533250" y="209061"/>
            <a:ext cx="8151812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531663" y="1195739"/>
            <a:ext cx="3978275" cy="312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600"/>
              <a:buChar char="▪"/>
              <a:defRPr sz="2100"/>
            </a:lvl1pPr>
            <a:lvl2pPr marL="91440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8C45"/>
              </a:buClr>
              <a:buSzPts val="1300"/>
              <a:buChar char="▪"/>
              <a:defRPr sz="18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500"/>
              <a:buFont typeface="Gill Sans"/>
              <a:buChar char="•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B8C45"/>
              </a:buClr>
              <a:buSzPts val="1400"/>
              <a:buFont typeface="Gill Sans"/>
              <a:buChar char="•"/>
              <a:defRPr sz="1400"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100"/>
              <a:buFont typeface="Gill Sans"/>
              <a:buChar char="•"/>
              <a:defRPr sz="1400"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4663925" y="1195739"/>
            <a:ext cx="3979862" cy="312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600"/>
              <a:buChar char="▪"/>
              <a:defRPr sz="2100"/>
            </a:lvl1pPr>
            <a:lvl2pPr marL="91440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8C45"/>
              </a:buClr>
              <a:buSzPts val="1300"/>
              <a:buChar char="▪"/>
              <a:defRPr sz="18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500"/>
              <a:buFont typeface="Gill Sans"/>
              <a:buChar char="•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B8C45"/>
              </a:buClr>
              <a:buSzPts val="1400"/>
              <a:buFont typeface="Gill Sans"/>
              <a:buChar char="•"/>
              <a:defRPr sz="1400"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100"/>
              <a:buFont typeface="Gill Sans"/>
              <a:buChar char="•"/>
              <a:defRPr sz="1400"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ftr" idx="11"/>
          </p:nvPr>
        </p:nvSpPr>
        <p:spPr>
          <a:xfrm>
            <a:off x="3131343" y="4586154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>
            <a:off x="566297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522752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5392" y="4354246"/>
            <a:ext cx="599759" cy="599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62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tails - Style 1">
  <p:cSld name="Details - Style 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8C775FA-9CF5-DAC6-4B77-6565A049054B}"/>
              </a:ext>
            </a:extLst>
          </p:cNvPr>
          <p:cNvGrpSpPr/>
          <p:nvPr/>
        </p:nvGrpSpPr>
        <p:grpSpPr>
          <a:xfrm>
            <a:off x="7144" y="2"/>
            <a:ext cx="9143999" cy="1064627"/>
            <a:chOff x="9525" y="2"/>
            <a:chExt cx="12191999" cy="14195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2EE4AE-10B5-0554-A99C-5C4CD54F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C7C2BA-7F45-6C21-69FE-E3A87A2DF19B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77" name="Google Shape;177;p27"/>
          <p:cNvGrpSpPr/>
          <p:nvPr/>
        </p:nvGrpSpPr>
        <p:grpSpPr>
          <a:xfrm>
            <a:off x="7145" y="3"/>
            <a:ext cx="9143999" cy="1064627"/>
            <a:chOff x="9525" y="2"/>
            <a:chExt cx="12191999" cy="1419503"/>
          </a:xfrm>
        </p:grpSpPr>
        <p:pic>
          <p:nvPicPr>
            <p:cNvPr id="178" name="Google Shape;178;p27"/>
            <p:cNvPicPr preferRelativeResize="0"/>
            <p:nvPr/>
          </p:nvPicPr>
          <p:blipFill rotWithShape="1">
            <a:blip r:embed="rId3">
              <a:alphaModFix/>
            </a:blip>
            <a:srcRect l="162" r="160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7"/>
            <p:cNvSpPr/>
            <p:nvPr/>
          </p:nvSpPr>
          <p:spPr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812" cy="79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bg2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4" name="Google Shape;174;p27"/>
          <p:cNvSpPr/>
          <p:nvPr/>
        </p:nvSpPr>
        <p:spPr>
          <a:xfrm>
            <a:off x="566298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522753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531663" y="1203778"/>
            <a:ext cx="8114326" cy="3179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600"/>
              <a:buChar char="▪"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914378" lvl="1" indent="-31114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8C45"/>
              </a:buClr>
              <a:buSzPts val="1300"/>
              <a:buChar char="▪"/>
              <a:defRPr sz="1800"/>
            </a:lvl2pPr>
            <a:lvl3pPr marL="1371566" lvl="2" indent="-3238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500"/>
              <a:buFont typeface="Gill Sans"/>
              <a:buChar char="•"/>
              <a:defRPr sz="1500"/>
            </a:lvl3pPr>
            <a:lvl4pPr marL="1828754" lvl="3" indent="-3174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B8C45"/>
              </a:buClr>
              <a:buSzPts val="1400"/>
              <a:buFont typeface="Gill Sans"/>
              <a:buChar char="•"/>
              <a:defRPr sz="1400"/>
            </a:lvl4pPr>
            <a:lvl5pPr marL="2285943" lvl="4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2BC"/>
              </a:buClr>
              <a:buSzPts val="1100"/>
              <a:buFont typeface="Gill Sans"/>
              <a:buChar char="•"/>
              <a:defRPr sz="1400"/>
            </a:lvl5pPr>
            <a:lvl6pPr marL="2743132" lvl="5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6pPr>
            <a:lvl7pPr marL="3200320" lvl="6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7pPr>
            <a:lvl8pPr marL="3657509" lvl="7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8pPr>
            <a:lvl9pPr marL="4114697" lvl="8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Gill Sans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0" name="Google Shape;180;p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5393" y="4354247"/>
            <a:ext cx="599759" cy="59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1EDF5A-B593-55AF-3B1E-75408E6EAC54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id="{647AB76E-CAA7-4C34-C59C-47FB904E7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EDA8B38F-2C31-5B7E-90E6-ACA154A2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3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Details">
  <p:cSld name="Presenter Detail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7145" y="2644168"/>
            <a:ext cx="9143999" cy="60542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2">
            <a:alphaModFix/>
          </a:blip>
          <a:srcRect l="30967" t="-317" r="17116" b="317"/>
          <a:stretch/>
        </p:blipFill>
        <p:spPr>
          <a:xfrm>
            <a:off x="7144" y="1"/>
            <a:ext cx="9136856" cy="258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943351" y="1301694"/>
            <a:ext cx="4718051" cy="8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>
                <a:solidFill>
                  <a:schemeClr val="accent1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ftr" idx="11"/>
          </p:nvPr>
        </p:nvSpPr>
        <p:spPr>
          <a:xfrm>
            <a:off x="2609525" y="4636294"/>
            <a:ext cx="382905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3943351" y="2872854"/>
            <a:ext cx="4761800" cy="136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  <a:lvl2pPr marL="914378" lvl="1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1200" b="1">
                <a:solidFill>
                  <a:srgbClr val="0B8C45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Gill Sans"/>
              <a:buNone/>
              <a:defRPr sz="1100"/>
            </a:lvl3pPr>
            <a:lvl4pPr marL="1828754" lvl="3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900"/>
            </a:lvl4pPr>
            <a:lvl5pPr marL="2285943" lvl="4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Font typeface="Gill Sans"/>
              <a:buNone/>
              <a:defRPr sz="900"/>
            </a:lvl5pPr>
            <a:lvl6pPr marL="2743132" lvl="5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6pPr>
            <a:lvl7pPr marL="3200320" lvl="6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7pPr>
            <a:lvl8pPr marL="3657509" lvl="7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8pPr>
            <a:lvl9pPr marL="4114697" lvl="8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8" name="Google Shape;198;p29"/>
          <p:cNvSpPr/>
          <p:nvPr/>
        </p:nvSpPr>
        <p:spPr>
          <a:xfrm>
            <a:off x="566298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522753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419100" y="1167514"/>
            <a:ext cx="2895600" cy="2895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5393" y="4354247"/>
            <a:ext cx="599759" cy="599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92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2">
            <a:alphaModFix/>
          </a:blip>
          <a:srcRect l="30967" t="-317" r="17116" b="317"/>
          <a:stretch/>
        </p:blipFill>
        <p:spPr>
          <a:xfrm>
            <a:off x="7144" y="1"/>
            <a:ext cx="9136856" cy="258495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722313" y="1402164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cap="none">
                <a:solidFill>
                  <a:schemeClr val="accent1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722313" y="3094529"/>
            <a:ext cx="7772400" cy="87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0072BC"/>
                </a:solidFill>
              </a:defRPr>
            </a:lvl1pPr>
            <a:lvl2pPr marL="914378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14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Gill Sans"/>
              <a:buNone/>
              <a:defRPr sz="1200"/>
            </a:lvl3pPr>
            <a:lvl4pPr marL="1828754" lvl="3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Gill Sans"/>
              <a:buNone/>
              <a:defRPr sz="1100"/>
            </a:lvl4pPr>
            <a:lvl5pPr marL="2285943" lvl="4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1100"/>
            </a:lvl5pPr>
            <a:lvl6pPr marL="2743132" lvl="5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1100"/>
            </a:lvl6pPr>
            <a:lvl7pPr marL="3200320" lvl="6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1100"/>
            </a:lvl7pPr>
            <a:lvl8pPr marL="3657509" lvl="7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1100"/>
            </a:lvl8pPr>
            <a:lvl9pPr marL="4114697" lvl="8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Gill Sans"/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6" name="Google Shape;206;p30"/>
          <p:cNvSpPr txBox="1">
            <a:spLocks noGrp="1"/>
          </p:cNvSpPr>
          <p:nvPr>
            <p:ph type="ftr" idx="11"/>
          </p:nvPr>
        </p:nvSpPr>
        <p:spPr>
          <a:xfrm>
            <a:off x="3122063" y="4539066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566298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522753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0"/>
          <p:cNvSpPr/>
          <p:nvPr/>
        </p:nvSpPr>
        <p:spPr>
          <a:xfrm flipH="1">
            <a:off x="0" y="2615316"/>
            <a:ext cx="9144000" cy="70735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5393" y="4354247"/>
            <a:ext cx="599759" cy="59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E0B2FC-01CE-747C-0C72-A5E40D469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67" t="-317" r="17118" b="317"/>
          <a:stretch/>
        </p:blipFill>
        <p:spPr>
          <a:xfrm>
            <a:off x="7144" y="0"/>
            <a:ext cx="9136856" cy="25849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210BC94-844D-36F7-3F3A-A0666986228B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69">
            <a:extLst>
              <a:ext uri="{FF2B5EF4-FFF2-40B4-BE49-F238E27FC236}">
                <a16:creationId xmlns:a16="http://schemas.microsoft.com/office/drawing/2014/main" id="{18F43B4A-7C05-C5A0-F81C-B83966416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24AA3-EDC1-F193-6327-FD891EA9F070}"/>
              </a:ext>
            </a:extLst>
          </p:cNvPr>
          <p:cNvSpPr/>
          <p:nvPr/>
        </p:nvSpPr>
        <p:spPr bwMode="auto">
          <a:xfrm rot="10800000" flipV="1">
            <a:off x="0" y="2615314"/>
            <a:ext cx="9144000" cy="70736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31691530-50B6-4E09-B9FF-0B5C204BF4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505411-F6B1-9E13-795E-1C2BA88D2650}"/>
              </a:ext>
            </a:extLst>
          </p:cNvPr>
          <p:cNvSpPr txBox="1"/>
          <p:nvPr/>
        </p:nvSpPr>
        <p:spPr>
          <a:xfrm>
            <a:off x="3086942" y="4787385"/>
            <a:ext cx="297011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25000"/>
                  </a:schemeClr>
                </a:solidFill>
              </a:rPr>
              <a:t>Template by the eLearning Unit @Kab</a:t>
            </a:r>
          </a:p>
        </p:txBody>
      </p:sp>
    </p:spTree>
    <p:extLst>
      <p:ext uri="{BB962C8B-B14F-4D97-AF65-F5344CB8AC3E}">
        <p14:creationId xmlns:p14="http://schemas.microsoft.com/office/powerpoint/2010/main" val="412254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97F578-57C0-368D-BB7A-64F9483C4FA4}"/>
              </a:ext>
            </a:extLst>
          </p:cNvPr>
          <p:cNvGrpSpPr/>
          <p:nvPr/>
        </p:nvGrpSpPr>
        <p:grpSpPr>
          <a:xfrm>
            <a:off x="7144" y="2"/>
            <a:ext cx="9143999" cy="1064627"/>
            <a:chOff x="9525" y="2"/>
            <a:chExt cx="12191999" cy="14195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258122-C521-3A6F-B3F5-0621E838F7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89A644-026D-3390-67D2-AADC2F140CD1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2" name="Google Shape;212;p31"/>
          <p:cNvGrpSpPr/>
          <p:nvPr/>
        </p:nvGrpSpPr>
        <p:grpSpPr>
          <a:xfrm>
            <a:off x="7145" y="3"/>
            <a:ext cx="9143999" cy="1064627"/>
            <a:chOff x="9525" y="2"/>
            <a:chExt cx="12191999" cy="1419503"/>
          </a:xfrm>
        </p:grpSpPr>
        <p:pic>
          <p:nvPicPr>
            <p:cNvPr id="213" name="Google Shape;213;p31"/>
            <p:cNvPicPr preferRelativeResize="0"/>
            <p:nvPr/>
          </p:nvPicPr>
          <p:blipFill rotWithShape="1">
            <a:blip r:embed="rId3">
              <a:alphaModFix/>
            </a:blip>
            <a:srcRect l="162" r="160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31"/>
            <p:cNvSpPr/>
            <p:nvPr/>
          </p:nvSpPr>
          <p:spPr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0072BC"/>
                </a:solidFill>
              </a:defRPr>
            </a:lvl1pPr>
            <a:lvl2pPr marL="914378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566" lvl="2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Gill Sans"/>
              <a:buNone/>
              <a:defRPr sz="1400" b="1"/>
            </a:lvl3pPr>
            <a:lvl4pPr marL="1828754" lvl="3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Gill Sans"/>
              <a:buNone/>
              <a:defRPr sz="1200" b="1"/>
            </a:lvl4pPr>
            <a:lvl5pPr marL="2285943" lvl="4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5pPr>
            <a:lvl6pPr marL="2743132" lvl="5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6pPr>
            <a:lvl7pPr marL="3200320" lvl="6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7pPr>
            <a:lvl8pPr marL="3657509" lvl="7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8pPr>
            <a:lvl9pPr marL="4114697" lvl="8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2"/>
          </p:nvPr>
        </p:nvSpPr>
        <p:spPr>
          <a:xfrm>
            <a:off x="457200" y="1631157"/>
            <a:ext cx="4040188" cy="27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800">
                <a:solidFill>
                  <a:srgbClr val="000C14"/>
                </a:solidFill>
              </a:defRPr>
            </a:lvl1pPr>
            <a:lvl2pPr marL="914378" lvl="1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500"/>
            </a:lvl2pPr>
            <a:lvl3pPr marL="1371566" lvl="2" indent="-3174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Gill Sans"/>
              <a:buChar char="•"/>
              <a:defRPr sz="1400"/>
            </a:lvl3pPr>
            <a:lvl4pPr marL="1828754" lvl="3" indent="-3047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Gill Sans"/>
              <a:buChar char="•"/>
              <a:defRPr sz="1200"/>
            </a:lvl4pPr>
            <a:lvl5pPr marL="2285943" lvl="4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5pPr>
            <a:lvl6pPr marL="2743132" lvl="5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6pPr>
            <a:lvl7pPr marL="3200320" lvl="6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7pPr>
            <a:lvl8pPr marL="3657509" lvl="7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8pPr>
            <a:lvl9pPr marL="4114697" lvl="8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0072BC"/>
                </a:solidFill>
              </a:defRPr>
            </a:lvl1pPr>
            <a:lvl2pPr marL="914378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566" lvl="2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Gill Sans"/>
              <a:buNone/>
              <a:defRPr sz="1400" b="1"/>
            </a:lvl3pPr>
            <a:lvl4pPr marL="1828754" lvl="3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Gill Sans"/>
              <a:buNone/>
              <a:defRPr sz="1200" b="1"/>
            </a:lvl4pPr>
            <a:lvl5pPr marL="2285943" lvl="4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5pPr>
            <a:lvl6pPr marL="2743132" lvl="5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6pPr>
            <a:lvl7pPr marL="3200320" lvl="6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7pPr>
            <a:lvl8pPr marL="3657509" lvl="7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8pPr>
            <a:lvl9pPr marL="4114697" lvl="8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4"/>
          </p:nvPr>
        </p:nvSpPr>
        <p:spPr>
          <a:xfrm>
            <a:off x="4645027" y="1631157"/>
            <a:ext cx="4041775" cy="27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800">
                <a:solidFill>
                  <a:srgbClr val="000C14"/>
                </a:solidFill>
              </a:defRPr>
            </a:lvl1pPr>
            <a:lvl2pPr marL="914378" lvl="1" indent="-29844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 sz="1500"/>
            </a:lvl2pPr>
            <a:lvl3pPr marL="1371566" lvl="2" indent="-3174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Gill Sans"/>
              <a:buChar char="•"/>
              <a:defRPr sz="1400"/>
            </a:lvl3pPr>
            <a:lvl4pPr marL="1828754" lvl="3" indent="-3047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Gill Sans"/>
              <a:buChar char="•"/>
              <a:defRPr sz="1200"/>
            </a:lvl4pPr>
            <a:lvl5pPr marL="2285943" lvl="4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5pPr>
            <a:lvl6pPr marL="2743132" lvl="5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6pPr>
            <a:lvl7pPr marL="3200320" lvl="6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7pPr>
            <a:lvl8pPr marL="3657509" lvl="7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8pPr>
            <a:lvl9pPr marL="4114697" lvl="8" indent="-29209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Gill Sans"/>
              <a:buChar char="•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Google Shape;220;p31"/>
          <p:cNvSpPr txBox="1">
            <a:spLocks noGrp="1"/>
          </p:cNvSpPr>
          <p:nvPr>
            <p:ph type="ftr" idx="11"/>
          </p:nvPr>
        </p:nvSpPr>
        <p:spPr>
          <a:xfrm>
            <a:off x="3122063" y="4539066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221" name="Google Shape;221;p31"/>
          <p:cNvSpPr/>
          <p:nvPr/>
        </p:nvSpPr>
        <p:spPr>
          <a:xfrm>
            <a:off x="566298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522753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5393" y="4354247"/>
            <a:ext cx="599759" cy="59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973F634-0916-0FDD-0987-3EF880BCCFC3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69">
            <a:extLst>
              <a:ext uri="{FF2B5EF4-FFF2-40B4-BE49-F238E27FC236}">
                <a16:creationId xmlns:a16="http://schemas.microsoft.com/office/drawing/2014/main" id="{39A9D2FB-058F-9F76-0572-E0920808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pic>
        <p:nvPicPr>
          <p:cNvPr id="19" name="Picture 18">
            <a:hlinkClick r:id="rId4"/>
            <a:extLst>
              <a:ext uri="{FF2B5EF4-FFF2-40B4-BE49-F238E27FC236}">
                <a16:creationId xmlns:a16="http://schemas.microsoft.com/office/drawing/2014/main" id="{AFFDF590-2FC7-D3BD-F9E4-1929B273C8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9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549967" y="280584"/>
            <a:ext cx="8151812" cy="8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bg2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ftr" idx="11"/>
          </p:nvPr>
        </p:nvSpPr>
        <p:spPr>
          <a:xfrm>
            <a:off x="3122063" y="4539066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227" name="Google Shape;227;p32"/>
          <p:cNvSpPr/>
          <p:nvPr/>
        </p:nvSpPr>
        <p:spPr>
          <a:xfrm>
            <a:off x="566298" y="4625578"/>
            <a:ext cx="289322" cy="2893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522753" y="4636294"/>
            <a:ext cx="376411" cy="24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5393" y="4354247"/>
            <a:ext cx="599759" cy="5997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92BD38-E497-76EA-0395-57F567720C10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5A8DCD0C-B564-31E2-4E51-6C13BBCA6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C4729F3-483A-2754-54CC-80A0A44C0E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9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esenter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34E666-EF00-7359-35DF-C5589E841A15}"/>
              </a:ext>
            </a:extLst>
          </p:cNvPr>
          <p:cNvSpPr/>
          <p:nvPr/>
        </p:nvSpPr>
        <p:spPr bwMode="auto">
          <a:xfrm>
            <a:off x="7144" y="2644168"/>
            <a:ext cx="9143999" cy="60542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2A654-B5C8-4243-4F6A-13E104C5E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7" t="-317" r="17118" b="317"/>
          <a:stretch/>
        </p:blipFill>
        <p:spPr>
          <a:xfrm>
            <a:off x="7144" y="0"/>
            <a:ext cx="9136856" cy="2584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94D06-B692-B971-0608-55D2260B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350" y="1301694"/>
            <a:ext cx="4718051" cy="817960"/>
          </a:xfrm>
        </p:spPr>
        <p:txBody>
          <a:bodyPr anchor="ctr"/>
          <a:lstStyle>
            <a:lvl1pPr>
              <a:defRPr sz="3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8C4D3B5-4F9F-511C-AC82-7A0EA00B69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43351" y="2872854"/>
            <a:ext cx="4761800" cy="1366157"/>
          </a:xfrm>
        </p:spPr>
        <p:txBody>
          <a:bodyPr/>
          <a:lstStyle>
            <a:lvl1pPr marL="0" indent="0" algn="l">
              <a:buNone/>
              <a:defRPr sz="1350" b="1">
                <a:solidFill>
                  <a:srgbClr val="0072BC"/>
                </a:solidFill>
              </a:defRPr>
            </a:lvl1pPr>
            <a:lvl2pPr marL="342900" indent="0" algn="l">
              <a:buNone/>
              <a:defRPr sz="1200" b="1">
                <a:solidFill>
                  <a:srgbClr val="0B8C45"/>
                </a:solidFill>
              </a:defRPr>
            </a:lvl2pPr>
            <a:lvl3pPr marL="685800" indent="0" algn="l">
              <a:buNone/>
              <a:defRPr sz="1050"/>
            </a:lvl3pPr>
            <a:lvl4pPr marL="1028700" indent="0" algn="l">
              <a:buNone/>
              <a:defRPr sz="900"/>
            </a:lvl4pPr>
            <a:lvl5pPr marL="1371600"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1396BC-71BE-B9DB-B916-0148CD7C1EEB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69">
            <a:extLst>
              <a:ext uri="{FF2B5EF4-FFF2-40B4-BE49-F238E27FC236}">
                <a16:creationId xmlns:a16="http://schemas.microsoft.com/office/drawing/2014/main" id="{172D7069-DFE2-5022-D58E-F4A4DBEE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C38FC6-D428-9553-6B83-A267FF9F1CB3}"/>
              </a:ext>
            </a:extLst>
          </p:cNvPr>
          <p:cNvSpPr/>
          <p:nvPr/>
        </p:nvSpPr>
        <p:spPr bwMode="auto">
          <a:xfrm>
            <a:off x="419100" y="1167514"/>
            <a:ext cx="2895600" cy="2895600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77F481B2-1312-FBFF-89BF-9D577831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5B034B-95B1-2BE6-81C9-FE70C76378AB}"/>
              </a:ext>
            </a:extLst>
          </p:cNvPr>
          <p:cNvSpPr txBox="1"/>
          <p:nvPr/>
        </p:nvSpPr>
        <p:spPr>
          <a:xfrm>
            <a:off x="3886200" y="4625579"/>
            <a:ext cx="297011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50" dirty="0">
                <a:solidFill>
                  <a:schemeClr val="bg1">
                    <a:lumMod val="25000"/>
                  </a:schemeClr>
                </a:solidFill>
              </a:rPr>
              <a:t>Template by the eLearning Unit @Kab</a:t>
            </a:r>
          </a:p>
        </p:txBody>
      </p:sp>
    </p:spTree>
    <p:extLst>
      <p:ext uri="{BB962C8B-B14F-4D97-AF65-F5344CB8AC3E}">
        <p14:creationId xmlns:p14="http://schemas.microsoft.com/office/powerpoint/2010/main" val="186781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tails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4D5E-2D17-6BD5-3150-9EC31F48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77" y="133055"/>
            <a:ext cx="8151812" cy="79116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079AD9-3CB1-64A9-3605-AAEC8EBCDC19}"/>
              </a:ext>
            </a:extLst>
          </p:cNvPr>
          <p:cNvSpPr/>
          <p:nvPr/>
        </p:nvSpPr>
        <p:spPr bwMode="auto">
          <a:xfrm>
            <a:off x="566296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966C293B-3441-87D3-D898-93C30436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1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F32D06-0C74-7D77-9195-04DDF165E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663" y="1203778"/>
            <a:ext cx="8114326" cy="3179096"/>
          </a:xfrm>
        </p:spPr>
        <p:txBody>
          <a:bodyPr/>
          <a:lstStyle>
            <a:lvl1pPr>
              <a:buClr>
                <a:srgbClr val="0072BC"/>
              </a:buClr>
              <a:defRPr sz="2100"/>
            </a:lvl1pPr>
            <a:lvl2pPr>
              <a:buClr>
                <a:srgbClr val="0B8C45"/>
              </a:buClr>
              <a:defRPr sz="1800"/>
            </a:lvl2pPr>
            <a:lvl3pPr>
              <a:buClr>
                <a:srgbClr val="0072BC"/>
              </a:buClr>
              <a:defRPr sz="1500"/>
            </a:lvl3pPr>
            <a:lvl4pPr>
              <a:buClr>
                <a:srgbClr val="0B8C45"/>
              </a:buClr>
              <a:defRPr sz="1350"/>
            </a:lvl4pPr>
            <a:lvl5pPr>
              <a:buClr>
                <a:srgbClr val="0072BC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3BEC12-1DF9-EC15-6DDA-7AB7D8680996}"/>
              </a:ext>
            </a:extLst>
          </p:cNvPr>
          <p:cNvGrpSpPr/>
          <p:nvPr/>
        </p:nvGrpSpPr>
        <p:grpSpPr>
          <a:xfrm>
            <a:off x="7144" y="2"/>
            <a:ext cx="9143999" cy="1064627"/>
            <a:chOff x="9525" y="2"/>
            <a:chExt cx="12191999" cy="14195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52C0DE-0625-7A75-7CCC-FE04E8E6B1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91E278-75F9-9A3E-705E-43C3EEB53EBE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8741FE4D-AF36-0073-7AFA-3676C43C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12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5B8A8-DD60-6E64-8617-3800BB8AA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" r="48330"/>
          <a:stretch/>
        </p:blipFill>
        <p:spPr>
          <a:xfrm>
            <a:off x="7429500" y="785813"/>
            <a:ext cx="1714500" cy="3571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7F351B-85F5-4263-A15F-52D63CDB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" b="12"/>
          <a:stretch/>
        </p:blipFill>
        <p:spPr>
          <a:xfrm>
            <a:off x="1" y="-1"/>
            <a:ext cx="2943935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4700" y="505327"/>
            <a:ext cx="5308707" cy="3723773"/>
          </a:xfrm>
        </p:spPr>
        <p:txBody>
          <a:bodyPr/>
          <a:lstStyle>
            <a:lvl1pPr>
              <a:buClr>
                <a:srgbClr val="0072BC"/>
              </a:buClr>
              <a:defRPr/>
            </a:lvl1pPr>
            <a:lvl2pPr>
              <a:buClr>
                <a:srgbClr val="0B8C45"/>
              </a:buClr>
              <a:defRPr/>
            </a:lvl2pPr>
            <a:lvl3pPr>
              <a:buClr>
                <a:srgbClr val="0072BC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072E-3404-4A69-87F9-5E53C2774270}"/>
              </a:ext>
            </a:extLst>
          </p:cNvPr>
          <p:cNvSpPr/>
          <p:nvPr/>
        </p:nvSpPr>
        <p:spPr bwMode="auto">
          <a:xfrm rot="16200000">
            <a:off x="494799" y="2530880"/>
            <a:ext cx="5143500" cy="81741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52" y="1145139"/>
            <a:ext cx="2627684" cy="1600199"/>
          </a:xfrm>
        </p:spPr>
        <p:txBody>
          <a:bodyPr/>
          <a:lstStyle>
            <a:lvl1pPr>
              <a:defRPr sz="2400" b="1">
                <a:solidFill>
                  <a:srgbClr val="003366"/>
                </a:solidFill>
                <a:latin typeface="Montserrat SemiBold" panose="00000700000000000000" pitchFamily="50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0B52A-87AF-49AC-A069-5E2E17ADC032}"/>
              </a:ext>
            </a:extLst>
          </p:cNvPr>
          <p:cNvCxnSpPr/>
          <p:nvPr/>
        </p:nvCxnSpPr>
        <p:spPr bwMode="auto">
          <a:xfrm>
            <a:off x="171450" y="2857500"/>
            <a:ext cx="26550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B8C4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6842845-48E2-C52D-C692-52BDAA843DEA}"/>
              </a:ext>
            </a:extLst>
          </p:cNvPr>
          <p:cNvSpPr/>
          <p:nvPr/>
        </p:nvSpPr>
        <p:spPr bwMode="auto">
          <a:xfrm>
            <a:off x="238633" y="4625578"/>
            <a:ext cx="289322" cy="28932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69">
            <a:extLst>
              <a:ext uri="{FF2B5EF4-FFF2-40B4-BE49-F238E27FC236}">
                <a16:creationId xmlns:a16="http://schemas.microsoft.com/office/drawing/2014/main" id="{597D026F-CA14-673C-42D7-5B13364C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88" y="4636294"/>
            <a:ext cx="376412" cy="2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825" smtClean="0"/>
              <a:pPr/>
              <a:t>‹#›</a:t>
            </a:fld>
            <a:endParaRPr lang="en-US" altLang="en-US" sz="825" dirty="0"/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0EF616A4-F9D4-9580-1DD9-1D363D60A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8105392" y="4354246"/>
            <a:ext cx="599759" cy="5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06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423864" y="371477"/>
            <a:ext cx="8151812" cy="8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444502" y="1285875"/>
            <a:ext cx="8110537" cy="314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49" name="Google Shape;149;p24"/>
          <p:cNvSpPr txBox="1">
            <a:spLocks noGrp="1"/>
          </p:cNvSpPr>
          <p:nvPr>
            <p:ph type="dt" idx="10"/>
          </p:nvPr>
        </p:nvSpPr>
        <p:spPr>
          <a:xfrm>
            <a:off x="444501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50" name="Google Shape;150;p24"/>
          <p:cNvSpPr txBox="1">
            <a:spLocks noGrp="1"/>
          </p:cNvSpPr>
          <p:nvPr>
            <p:ph type="ftr" idx="11"/>
          </p:nvPr>
        </p:nvSpPr>
        <p:spPr>
          <a:xfrm>
            <a:off x="314325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6670675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7264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chemeClr val="bg2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C14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EsPWGiHSi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elearning.kab.ac.u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ibrary.kab.ac.ug/" TargetMode="External"/><Relationship Id="rId5" Type="http://schemas.openxmlformats.org/officeDocument/2006/relationships/hyperlink" Target="student.kab.ac.ug" TargetMode="External"/><Relationship Id="rId4" Type="http://schemas.openxmlformats.org/officeDocument/2006/relationships/hyperlink" Target="admissions.kab.ac.u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erencing.kab.ac.ug/" TargetMode="External"/><Relationship Id="rId3" Type="http://schemas.openxmlformats.org/officeDocument/2006/relationships/hyperlink" Target="https://elearning.kab.ac.ug/" TargetMode="External"/><Relationship Id="rId7" Type="http://schemas.openxmlformats.org/officeDocument/2006/relationships/hyperlink" Target="https://admissions.kab.ac.ug/" TargetMode="External"/><Relationship Id="rId12" Type="http://schemas.openxmlformats.org/officeDocument/2006/relationships/hyperlink" Target="http://staff.library.kab.ac.u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dent.kab.ac.ug/" TargetMode="External"/><Relationship Id="rId11" Type="http://schemas.openxmlformats.org/officeDocument/2006/relationships/hyperlink" Target="https://opac.library.kab.ac.ug/" TargetMode="External"/><Relationship Id="rId5" Type="http://schemas.openxmlformats.org/officeDocument/2006/relationships/hyperlink" Target="https://helpdesk.kab.ac.ug/" TargetMode="External"/><Relationship Id="rId10" Type="http://schemas.openxmlformats.org/officeDocument/2006/relationships/hyperlink" Target="https://library.kab.ac.ug/" TargetMode="External"/><Relationship Id="rId4" Type="http://schemas.openxmlformats.org/officeDocument/2006/relationships/hyperlink" Target="https://esp.kab.ac.ug/" TargetMode="External"/><Relationship Id="rId9" Type="http://schemas.openxmlformats.org/officeDocument/2006/relationships/hyperlink" Target="http://elert.kab.ac.u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opac.library.kab.ac.ug" TargetMode="External"/><Relationship Id="rId7" Type="http://schemas.openxmlformats.org/officeDocument/2006/relationships/hyperlink" Target="https://idr.kab.ac.ug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kab.ac.ug/e_resouces/open-access-resources/" TargetMode="External"/><Relationship Id="rId5" Type="http://schemas.openxmlformats.org/officeDocument/2006/relationships/hyperlink" Target="app.myloft.xyz" TargetMode="External"/><Relationship Id="rId4" Type="http://schemas.openxmlformats.org/officeDocument/2006/relationships/hyperlink" Target="https://library.kab.ac.ug/electronic-resourc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kab.ac.u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EAF9-30FA-11A7-AFA7-6E38EF4E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66502"/>
            <a:ext cx="7772400" cy="2357218"/>
          </a:xfrm>
        </p:spPr>
        <p:txBody>
          <a:bodyPr/>
          <a:lstStyle/>
          <a:p>
            <a:r>
              <a:rPr lang="en-US" dirty="0"/>
              <a:t>KABALE UNIVERSITY</a:t>
            </a:r>
            <a:br>
              <a:rPr lang="en-US" dirty="0"/>
            </a:br>
            <a:r>
              <a:rPr lang="en-US" sz="3200" dirty="0"/>
              <a:t>DIRECTORATE OF ICT SERVICES-(DICTS)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62DC9-5FEF-0A9D-8469-BF9D7C367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094529"/>
            <a:ext cx="7772400" cy="1219776"/>
          </a:xfrm>
        </p:spPr>
        <p:txBody>
          <a:bodyPr/>
          <a:lstStyle/>
          <a:p>
            <a:r>
              <a:rPr lang="en-US" dirty="0"/>
              <a:t>Presentation to Heads of Departments</a:t>
            </a:r>
          </a:p>
        </p:txBody>
      </p:sp>
    </p:spTree>
    <p:extLst>
      <p:ext uri="{BB962C8B-B14F-4D97-AF65-F5344CB8AC3E}">
        <p14:creationId xmlns:p14="http://schemas.microsoft.com/office/powerpoint/2010/main" val="268879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900" cy="791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Computer Laboratories </a:t>
            </a:r>
            <a:endParaRPr b="1" i="1" dirty="0"/>
          </a:p>
        </p:txBody>
      </p:sp>
      <p:graphicFrame>
        <p:nvGraphicFramePr>
          <p:cNvPr id="278" name="Google Shape;278;p39"/>
          <p:cNvGraphicFramePr/>
          <p:nvPr>
            <p:extLst>
              <p:ext uri="{D42A27DB-BD31-4B8C-83A1-F6EECF244321}">
                <p14:modId xmlns:p14="http://schemas.microsoft.com/office/powerpoint/2010/main" val="1053020446"/>
              </p:ext>
            </p:extLst>
          </p:nvPr>
        </p:nvGraphicFramePr>
        <p:xfrm>
          <a:off x="756458" y="1177938"/>
          <a:ext cx="7750233" cy="346686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222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6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solidFill>
                            <a:srgbClr val="003366"/>
                          </a:solidFill>
                        </a:rPr>
                        <a:t>Name</a:t>
                      </a:r>
                      <a:endParaRPr sz="1050" b="1" dirty="0">
                        <a:solidFill>
                          <a:srgbClr val="003366"/>
                        </a:solidFill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solidFill>
                            <a:srgbClr val="003366"/>
                          </a:solidFill>
                        </a:rPr>
                        <a:t>Number. of</a:t>
                      </a:r>
                      <a:endParaRPr sz="1050" b="1" dirty="0">
                        <a:solidFill>
                          <a:srgbClr val="003366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solidFill>
                            <a:srgbClr val="003366"/>
                          </a:solidFill>
                        </a:rPr>
                        <a:t>Computers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3366"/>
                        </a:solidFill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solidFill>
                            <a:srgbClr val="003366"/>
                          </a:solidFill>
                        </a:rPr>
                        <a:t>Internet connection</a:t>
                      </a:r>
                      <a:endParaRPr sz="1050" b="1" dirty="0">
                        <a:solidFill>
                          <a:srgbClr val="003366"/>
                        </a:solidFill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solidFill>
                            <a:srgbClr val="003366"/>
                          </a:solidFill>
                        </a:rPr>
                        <a:t>Computer Specifications</a:t>
                      </a:r>
                      <a:endParaRPr sz="1050" b="1" dirty="0">
                        <a:solidFill>
                          <a:srgbClr val="003366"/>
                        </a:solidFill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Computer lab One </a:t>
                      </a:r>
                      <a:r>
                        <a:rPr lang="en-US" sz="1000" b="1" dirty="0"/>
                        <a:t>(Main campus)</a:t>
                      </a: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100</a:t>
                      </a:r>
                      <a:endParaRPr sz="1000" dirty="0"/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Wired &amp; WIFI</a:t>
                      </a:r>
                      <a:endParaRPr sz="1000" dirty="0"/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None/>
                      </a:pPr>
                      <a:r>
                        <a:rPr lang="en" sz="1000" dirty="0"/>
                        <a:t>All in one Desktops (</a:t>
                      </a:r>
                      <a:r>
                        <a:rPr lang="en-US" sz="1000" dirty="0"/>
                        <a:t>Core i5,8Gb,512Gb)</a:t>
                      </a: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FF0000"/>
                          </a:solidFill>
                        </a:rPr>
                        <a:t>Computer lab Two (Main campus)</a:t>
                      </a:r>
                      <a:endParaRPr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Wired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Desktop computers (Core i3,4Gb,500Gb)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Computer lab Three (Main Campus)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15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Wired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</a:rPr>
                        <a:t>Desktop computers (Core i3, 4Gb,500Gb)</a:t>
                      </a:r>
                      <a:endParaRPr sz="105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FF0000"/>
                          </a:solidFill>
                        </a:rPr>
                        <a:t>Computer Lab Four (Engineering campus)-Improvment</a:t>
                      </a:r>
                      <a:endParaRPr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Wired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None/>
                      </a:pPr>
                      <a:r>
                        <a:rPr lang="en" sz="1000" dirty="0">
                          <a:solidFill>
                            <a:srgbClr val="FF0000"/>
                          </a:solidFill>
                        </a:rPr>
                        <a:t>Desktop computers (Core i3,4Gb,500gb)</a:t>
                      </a:r>
                      <a:endParaRPr sz="105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007287346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ICT Innovation Hub (Main campus)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20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Wired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</a:rPr>
                        <a:t>Desktop computers (Core i5,8gb,500Gb)</a:t>
                      </a:r>
                      <a:endParaRPr sz="105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Computer Lab Five (KABSOM)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15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Wired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</a:rPr>
                        <a:t>Desktop computers (Core i3,4Gb,500gb)</a:t>
                      </a:r>
                      <a:endParaRPr sz="105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516310639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Main Library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30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Wired</a:t>
                      </a:r>
                      <a:endParaRPr sz="1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</a:rPr>
                        <a:t>Desktop computers (Core i3,4Gb,500gb)</a:t>
                      </a:r>
                      <a:endParaRPr sz="105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Computer Laboratory-Operational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903" y="1195740"/>
            <a:ext cx="7377076" cy="942443"/>
          </a:xfrm>
        </p:spPr>
        <p:txBody>
          <a:bodyPr/>
          <a:lstStyle/>
          <a:p>
            <a:pPr marL="127000" indent="0">
              <a:buNone/>
            </a:pPr>
            <a:endParaRPr lang="en-US" sz="1400" dirty="0"/>
          </a:p>
          <a:p>
            <a:endParaRPr lang="en-US" dirty="0"/>
          </a:p>
        </p:txBody>
      </p:sp>
      <p:pic>
        <p:nvPicPr>
          <p:cNvPr id="5" name="Google Shape;448;p5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06583" y="1045299"/>
            <a:ext cx="8085532" cy="209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24" y="3144013"/>
            <a:ext cx="3812791" cy="20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AC989-4ED3-3EB7-0335-DA3017C0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46" y="3144013"/>
            <a:ext cx="4350578" cy="2098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title"/>
          </p:nvPr>
        </p:nvSpPr>
        <p:spPr>
          <a:xfrm>
            <a:off x="496050" y="113320"/>
            <a:ext cx="81519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/>
              <a:t>PWDs Readiness &amp; Equipment</a:t>
            </a:r>
            <a:r>
              <a:rPr lang="en" sz="2800" dirty="0"/>
              <a:t> by University Library</a:t>
            </a:r>
            <a:endParaRPr sz="2800" b="1" dirty="0"/>
          </a:p>
        </p:txBody>
      </p:sp>
      <p:sp>
        <p:nvSpPr>
          <p:cNvPr id="323" name="Google Shape;323;p44"/>
          <p:cNvSpPr txBox="1">
            <a:spLocks noGrp="1"/>
          </p:cNvSpPr>
          <p:nvPr>
            <p:ph type="body" idx="1"/>
          </p:nvPr>
        </p:nvSpPr>
        <p:spPr>
          <a:xfrm>
            <a:off x="531663" y="1203777"/>
            <a:ext cx="5132452" cy="32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1600"/>
              <a:buNone/>
            </a:pPr>
            <a:r>
              <a:rPr lang="en" sz="1500" dirty="0">
                <a:solidFill>
                  <a:srgbClr val="FF0000"/>
                </a:solidFill>
              </a:rPr>
              <a:t>University has 17 students (13 male and 4 females) with special needs i.e., 8 physical disabilities, 1 little person, 2 amputees, 2 visually impaired, 1 hearing impairment (low hearing), 1 person without teeth and 1 with multiple sensory issues.</a:t>
            </a:r>
            <a:endParaRPr sz="1500" dirty="0">
              <a:solidFill>
                <a:srgbClr val="FF0000"/>
              </a:solidFill>
            </a:endParaRPr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700"/>
              <a:buChar char="▪"/>
            </a:pPr>
            <a:r>
              <a:rPr lang="en" sz="1500" dirty="0"/>
              <a:t>Special consideration often made during creation of video tutorials e.g., use of sub titles as seen here -&gt; </a:t>
            </a:r>
            <a:r>
              <a:rPr lang="en" sz="1500" i="1" u="sng" dirty="0">
                <a:solidFill>
                  <a:schemeClr val="hlink"/>
                </a:solidFill>
                <a:hlinkClick r:id="rId3"/>
              </a:rPr>
              <a:t>https://youtu.be/hEsPWGiHSis</a:t>
            </a:r>
            <a:endParaRPr sz="1500" i="1" dirty="0">
              <a:solidFill>
                <a:srgbClr val="0A82FE"/>
              </a:solidFill>
            </a:endParaRPr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</a:pPr>
            <a:r>
              <a:rPr lang="en" sz="1500" dirty="0">
                <a:solidFill>
                  <a:schemeClr val="dk1"/>
                </a:solidFill>
              </a:rPr>
              <a:t>Ramps often constructed </a:t>
            </a:r>
            <a:r>
              <a:rPr lang="en" sz="1500" dirty="0"/>
              <a:t>on most buildings</a:t>
            </a:r>
            <a:endParaRPr sz="1500" dirty="0"/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</a:pPr>
            <a:r>
              <a:rPr lang="en" sz="1500" dirty="0">
                <a:solidFill>
                  <a:schemeClr val="dk1"/>
                </a:solidFill>
              </a:rPr>
              <a:t>Devices for PWDs procured by Library Dept e.g., 1 Victor Reader. 3 Pro Scanners, and 3 headsets.</a:t>
            </a:r>
            <a:endParaRPr sz="1500" dirty="0"/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</a:pPr>
            <a:r>
              <a:rPr lang="en" sz="1500" dirty="0">
                <a:solidFill>
                  <a:schemeClr val="dk1"/>
                </a:solidFill>
              </a:rPr>
              <a:t>Special software was acquired i.e., 3 licenses for Screen reader software (JAWS).</a:t>
            </a:r>
            <a:endParaRPr sz="1500" dirty="0"/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</a:pPr>
            <a:r>
              <a:rPr lang="en" sz="1500" dirty="0">
                <a:solidFill>
                  <a:schemeClr val="dk1"/>
                </a:solidFill>
              </a:rPr>
              <a:t>Kab also possesses 6 Braille version copies of the Uganda Constitution.</a:t>
            </a:r>
          </a:p>
          <a:p>
            <a:pPr marL="254000" lvl="0" indent="-2603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</a:pPr>
            <a:r>
              <a:rPr lang="en" sz="1500" dirty="0">
                <a:solidFill>
                  <a:schemeClr val="dk1"/>
                </a:solidFill>
              </a:rPr>
              <a:t>Need for embosser &amp; precision reader (yet to be purchased)</a:t>
            </a:r>
            <a:endParaRPr sz="1500" dirty="0">
              <a:solidFill>
                <a:schemeClr val="dk1"/>
              </a:solidFill>
            </a:endParaRPr>
          </a:p>
        </p:txBody>
      </p:sp>
      <p:grpSp>
        <p:nvGrpSpPr>
          <p:cNvPr id="324" name="Google Shape;324;p44"/>
          <p:cNvGrpSpPr/>
          <p:nvPr/>
        </p:nvGrpSpPr>
        <p:grpSpPr>
          <a:xfrm>
            <a:off x="5664115" y="1250475"/>
            <a:ext cx="3230681" cy="3512273"/>
            <a:chOff x="5558863" y="1250475"/>
            <a:chExt cx="3230681" cy="3512273"/>
          </a:xfrm>
        </p:grpSpPr>
        <p:pic>
          <p:nvPicPr>
            <p:cNvPr id="325" name="Google Shape;325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05379" y="1250475"/>
              <a:ext cx="2684165" cy="3132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58863" y="2820572"/>
              <a:ext cx="942666" cy="1942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1AF0F5-6A59-A4CE-A011-9785A658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KAB ONLINE SYSTEMS</a:t>
            </a:r>
            <a:endParaRPr lang="en-U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AE670-FB34-8EAF-2B62-808A8FA65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E-services at Kabale University and other services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32401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BFC2EA-F4BD-F9AA-533D-949A7EE42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08" y="121920"/>
            <a:ext cx="5434103" cy="3776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436D3F-1EA7-034E-91EE-372FBF9BE7C8}"/>
              </a:ext>
            </a:extLst>
          </p:cNvPr>
          <p:cNvSpPr txBox="1"/>
          <p:nvPr/>
        </p:nvSpPr>
        <p:spPr>
          <a:xfrm>
            <a:off x="182128" y="1347522"/>
            <a:ext cx="157937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rgbClr val="F4961D"/>
                </a:solidFill>
              </a:rPr>
              <a:t>AIMS: ADMISSIONS</a:t>
            </a:r>
          </a:p>
          <a:p>
            <a:pPr algn="r"/>
            <a:r>
              <a:rPr lang="en-US" sz="1000" dirty="0"/>
              <a:t>The admissions portal can be accessed via </a:t>
            </a:r>
            <a:r>
              <a:rPr lang="en-US" sz="1000" dirty="0">
                <a:hlinkClick r:id="rId4" action="ppaction://hlinkfile"/>
              </a:rPr>
              <a:t>admissions.kab.ac.ug</a:t>
            </a:r>
            <a:endParaRPr lang="en-UG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7F17CD-C2F4-ED69-6927-D31DBD304F4E}"/>
              </a:ext>
            </a:extLst>
          </p:cNvPr>
          <p:cNvSpPr txBox="1"/>
          <p:nvPr/>
        </p:nvSpPr>
        <p:spPr>
          <a:xfrm>
            <a:off x="301425" y="3036581"/>
            <a:ext cx="22483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DBCD2"/>
                </a:solidFill>
              </a:rPr>
              <a:t>AIMS:STUDENT INFO MGT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The student’s portal can be accessed via </a:t>
            </a:r>
            <a:r>
              <a:rPr lang="en-US" sz="1000" dirty="0">
                <a:hlinkClick r:id="rId5" action="ppaction://hlinkfile"/>
              </a:rPr>
              <a:t>student.kab.ac.ug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Staff portal accessed on staff.kab.ac.ug</a:t>
            </a:r>
            <a:endParaRPr lang="en-UG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4E957-4E91-4CDB-B81E-AAD77487374C}"/>
              </a:ext>
            </a:extLst>
          </p:cNvPr>
          <p:cNvSpPr txBox="1"/>
          <p:nvPr/>
        </p:nvSpPr>
        <p:spPr>
          <a:xfrm>
            <a:off x="6159082" y="3036581"/>
            <a:ext cx="22483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9427B"/>
              </a:solidFill>
            </a:endParaRPr>
          </a:p>
          <a:p>
            <a:endParaRPr lang="en-US" b="1" dirty="0">
              <a:solidFill>
                <a:srgbClr val="E9427B"/>
              </a:solidFill>
            </a:endParaRPr>
          </a:p>
          <a:p>
            <a:r>
              <a:rPr lang="en-US" b="1" dirty="0">
                <a:solidFill>
                  <a:srgbClr val="E9427B"/>
                </a:solidFill>
              </a:rPr>
              <a:t>E-LIBRARY</a:t>
            </a:r>
          </a:p>
          <a:p>
            <a:r>
              <a:rPr lang="en-US" sz="1000" dirty="0"/>
              <a:t>In addition to 4 physical libraries, the university also offers an electronic alternative which can be accessed via </a:t>
            </a:r>
            <a:r>
              <a:rPr lang="en-US" sz="1000" dirty="0">
                <a:hlinkClick r:id="rId6"/>
              </a:rPr>
              <a:t>library.kab.ac.ug</a:t>
            </a:r>
            <a:endParaRPr lang="en-UG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725C7-5592-DFD5-BB04-153C969EEBD7}"/>
              </a:ext>
            </a:extLst>
          </p:cNvPr>
          <p:cNvSpPr txBox="1"/>
          <p:nvPr/>
        </p:nvSpPr>
        <p:spPr>
          <a:xfrm>
            <a:off x="3318262" y="3898622"/>
            <a:ext cx="2248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9B4"/>
                </a:solidFill>
              </a:rPr>
              <a:t>ONLINE LEARNING</a:t>
            </a:r>
          </a:p>
          <a:p>
            <a:pPr algn="ctr"/>
            <a:r>
              <a:rPr lang="en-US" sz="1000" dirty="0"/>
              <a:t>KAB utilizes a Moodle-based LMS called the Kabale University Virtual Learning Environment (KABVILE). It can be accessed via </a:t>
            </a:r>
            <a:r>
              <a:rPr lang="en-US" sz="1000" dirty="0">
                <a:hlinkClick r:id="rId7"/>
              </a:rPr>
              <a:t>elearning.kab.ac.ug</a:t>
            </a:r>
            <a:endParaRPr lang="en-UG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179A7-1949-C341-B028-BCB6CF4DF5C9}"/>
              </a:ext>
            </a:extLst>
          </p:cNvPr>
          <p:cNvSpPr txBox="1"/>
          <p:nvPr/>
        </p:nvSpPr>
        <p:spPr>
          <a:xfrm>
            <a:off x="7124439" y="1347521"/>
            <a:ext cx="16995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69B4"/>
              </a:solidFill>
            </a:endParaRPr>
          </a:p>
          <a:p>
            <a:endParaRPr lang="en-US" b="1" dirty="0">
              <a:solidFill>
                <a:srgbClr val="0069B4"/>
              </a:solidFill>
            </a:endParaRPr>
          </a:p>
          <a:p>
            <a:endParaRPr lang="en-US" b="1" dirty="0">
              <a:solidFill>
                <a:srgbClr val="0069B4"/>
              </a:solidFill>
            </a:endParaRPr>
          </a:p>
          <a:p>
            <a:r>
              <a:rPr lang="en-US" b="1" dirty="0">
                <a:solidFill>
                  <a:srgbClr val="0069B4"/>
                </a:solidFill>
              </a:rPr>
              <a:t>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Internet connectivity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Computer labs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State-of-the-art servers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Virtual Student Helpdesk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E-learning studio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Power back-up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C1EA3-E520-A509-5D5F-F210CB22BE9F}"/>
              </a:ext>
            </a:extLst>
          </p:cNvPr>
          <p:cNvSpPr txBox="1"/>
          <p:nvPr/>
        </p:nvSpPr>
        <p:spPr>
          <a:xfrm>
            <a:off x="7159510" y="378691"/>
            <a:ext cx="19013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Other supporting Systems</a:t>
            </a:r>
            <a:endParaRPr lang="en-US" sz="10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HCM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IFMS-extended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ID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E-LEART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</a:rPr>
              <a:t>QAS-in progress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</a:rPr>
              <a:t>Online recruitment-in progress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</a:rPr>
              <a:t>Inventory mgt-in progress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</a:rPr>
              <a:t>R&amp;P reporting tool-proposed</a:t>
            </a:r>
          </a:p>
        </p:txBody>
      </p:sp>
    </p:spTree>
    <p:extLst>
      <p:ext uri="{BB962C8B-B14F-4D97-AF65-F5344CB8AC3E}">
        <p14:creationId xmlns:p14="http://schemas.microsoft.com/office/powerpoint/2010/main" val="24197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9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 dirty="0"/>
              <a:t>KAB Online Platforms</a:t>
            </a:r>
            <a:endParaRPr b="1" dirty="0"/>
          </a:p>
        </p:txBody>
      </p:sp>
      <p:graphicFrame>
        <p:nvGraphicFramePr>
          <p:cNvPr id="272" name="Google Shape;272;p38"/>
          <p:cNvGraphicFramePr/>
          <p:nvPr>
            <p:extLst>
              <p:ext uri="{D42A27DB-BD31-4B8C-83A1-F6EECF244321}">
                <p14:modId xmlns:p14="http://schemas.microsoft.com/office/powerpoint/2010/main" val="1507233551"/>
              </p:ext>
            </p:extLst>
          </p:nvPr>
        </p:nvGraphicFramePr>
        <p:xfrm>
          <a:off x="590927" y="1090405"/>
          <a:ext cx="8151900" cy="342955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08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6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1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u="none" dirty="0">
                          <a:solidFill>
                            <a:schemeClr val="bg1"/>
                          </a:solidFill>
                        </a:rPr>
                        <a:t>Tools</a:t>
                      </a:r>
                      <a:endParaRPr sz="1200" b="1" u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https://elearning.kab.ac.ug</a:t>
                      </a:r>
                      <a:r>
                        <a:rPr lang="en" sz="900" b="1" u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Houses all the learning resources for staff and students. PDF, Video, PPT, Audio, urls, Quizzes etc..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51425" marR="51425" marT="0" marB="0" anchor="ctr"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https://esp.kab.ac.ug</a:t>
                      </a:r>
                      <a:r>
                        <a:rPr lang="en" sz="900" b="1" u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dirty="0"/>
                        <a:t>The elearning support portal is an extensive knowledge base that Offers self-help services on e-learning related  tasks for students and staff</a:t>
                      </a:r>
                      <a:endParaRPr sz="900" dirty="0"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https://helpdesk.kab.ac.ug</a:t>
                      </a: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u="none" strike="noStrike" cap="none" dirty="0">
                          <a:solidFill>
                            <a:schemeClr val="dk1"/>
                          </a:solidFill>
                        </a:rPr>
                        <a:t>Helps organize student &amp; staff communication and helps for quick and effective response.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https://student.kab.ac.ug</a:t>
                      </a:r>
                      <a:r>
                        <a:rPr lang="en" sz="900" b="1" u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Student portal for students i.e, enrollments, payments, marks etc.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900" b="1" u="none" strike="noStrike" cap="none" dirty="0">
                          <a:solidFill>
                            <a:srgbClr val="0072BC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https://admissions.kab.ac.ug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 dirty="0">
                          <a:solidFill>
                            <a:schemeClr val="dk1"/>
                          </a:solidFill>
                        </a:rPr>
                        <a:t>Admissions portal for prospective students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165715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https://conferencing.kab.ac.ug</a:t>
                      </a: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u="none" strike="noStrike" cap="none" dirty="0">
                          <a:solidFill>
                            <a:schemeClr val="dk1"/>
                          </a:solidFill>
                        </a:rPr>
                        <a:t>For real-time online classes.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2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http://elert.kab.ac.ug</a:t>
                      </a: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u="none" strike="noStrike" cap="none" dirty="0">
                          <a:solidFill>
                            <a:schemeClr val="dk1"/>
                          </a:solidFill>
                        </a:rPr>
                        <a:t>Monitoring of lecturer and student online activity. Also helps for monitoring of Exams and adherence.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4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https://library.kab.ac.ug</a:t>
                      </a: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</a:rPr>
                        <a:t>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https://opac.library.kab.ac.ug</a:t>
                      </a:r>
                      <a:endParaRPr sz="900" b="1" u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u="none" strike="noStrike" cap="none" dirty="0">
                          <a:solidFill>
                            <a:schemeClr val="dk1"/>
                          </a:solidFill>
                        </a:rPr>
                        <a:t>Gateway for E-resources and other library related information.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staff.library.kab.ac.ug 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Used by library staff to process information resources into the library system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</a:rPr>
                        <a:t>Kabvile</a:t>
                      </a:r>
                      <a:r>
                        <a:rPr lang="en" sz="900" b="1" u="none" strike="noStrike" cap="none" dirty="0">
                          <a:solidFill>
                            <a:srgbClr val="0072BC"/>
                          </a:solidFill>
                        </a:rPr>
                        <a:t> Mobile – Google PlayStore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 u="none" strike="noStrike" cap="none" dirty="0">
                          <a:solidFill>
                            <a:schemeClr val="dk1"/>
                          </a:solidFill>
                        </a:rPr>
                        <a:t>Mobile version of the LMS.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  <a:sym typeface="Gill Sans"/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" sz="900" b="1" u="none" dirty="0">
                          <a:solidFill>
                            <a:srgbClr val="0072BC"/>
                          </a:solidFill>
                        </a:rPr>
                        <a:t>skills.kab.ac.ug</a:t>
                      </a:r>
                      <a:endParaRPr sz="900" b="1" u="none" strike="noStrike" cap="none" dirty="0">
                        <a:solidFill>
                          <a:srgbClr val="0072BC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Used to access skills competence using online pre-test interviews</a:t>
                      </a:r>
                      <a:endParaRPr sz="9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51425" marR="514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BB5C0-C9DB-8837-9979-67B7D7BE1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6"/>
          <a:stretch/>
        </p:blipFill>
        <p:spPr>
          <a:xfrm>
            <a:off x="652048" y="2090345"/>
            <a:ext cx="7587411" cy="3053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0ABC6-8974-E34F-FD6B-765BE87A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 b="1" dirty="0"/>
              <a:t>E-library and other Services</a:t>
            </a:r>
            <a:endParaRPr lang="en-UG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42AA0-5099-037C-DD11-ED7271A2FE18}"/>
              </a:ext>
            </a:extLst>
          </p:cNvPr>
          <p:cNvSpPr txBox="1"/>
          <p:nvPr/>
        </p:nvSpPr>
        <p:spPr>
          <a:xfrm>
            <a:off x="93479" y="2770202"/>
            <a:ext cx="17510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2BC"/>
                </a:solidFill>
              </a:rPr>
              <a:t>Catalogue</a:t>
            </a:r>
          </a:p>
          <a:p>
            <a:pPr algn="r"/>
            <a:r>
              <a:rPr lang="en-US" sz="1100" dirty="0"/>
              <a:t>Find books, media, journals &amp; more.</a:t>
            </a:r>
          </a:p>
          <a:p>
            <a:pPr algn="r"/>
            <a:r>
              <a:rPr lang="en-US" sz="1100" dirty="0">
                <a:hlinkClick r:id="rId3" action="ppaction://hlinkfile"/>
              </a:rPr>
              <a:t>opac.library.kab.ac.ug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2815F-24E1-7996-F990-D2125D503142}"/>
              </a:ext>
            </a:extLst>
          </p:cNvPr>
          <p:cNvSpPr txBox="1"/>
          <p:nvPr/>
        </p:nvSpPr>
        <p:spPr>
          <a:xfrm>
            <a:off x="1292894" y="1903860"/>
            <a:ext cx="20156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38A45"/>
                </a:solidFill>
              </a:rPr>
              <a:t>E-Resources</a:t>
            </a:r>
          </a:p>
          <a:p>
            <a:pPr algn="r"/>
            <a:r>
              <a:rPr lang="en-US" sz="1100" dirty="0"/>
              <a:t>Find more online resources.</a:t>
            </a:r>
          </a:p>
          <a:p>
            <a:pPr algn="r"/>
            <a:r>
              <a:rPr lang="en" sz="110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library.kab.ac.ug/electronic-resources/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0DF44B-97AE-7E6F-4AD7-744E2E0609EC}"/>
              </a:ext>
            </a:extLst>
          </p:cNvPr>
          <p:cNvSpPr txBox="1"/>
          <p:nvPr/>
        </p:nvSpPr>
        <p:spPr>
          <a:xfrm>
            <a:off x="3562250" y="1200931"/>
            <a:ext cx="20156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09D3B"/>
                </a:solidFill>
              </a:rPr>
              <a:t>Remote Access</a:t>
            </a:r>
          </a:p>
          <a:p>
            <a:pPr algn="ctr"/>
            <a:r>
              <a:rPr lang="en-US" sz="1100" dirty="0"/>
              <a:t>For off-campus access to books.</a:t>
            </a:r>
          </a:p>
          <a:p>
            <a:pPr algn="ctr"/>
            <a:r>
              <a:rPr lang="en-US" sz="1100" dirty="0">
                <a:hlinkClick r:id="rId5" action="ppaction://hlinkfile"/>
              </a:rPr>
              <a:t>app.myloft.xyz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0B73F-A9CD-54AC-B7D3-FE6963386F14}"/>
              </a:ext>
            </a:extLst>
          </p:cNvPr>
          <p:cNvSpPr txBox="1"/>
          <p:nvPr/>
        </p:nvSpPr>
        <p:spPr>
          <a:xfrm>
            <a:off x="6244208" y="1105460"/>
            <a:ext cx="20156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4A547"/>
                </a:solidFill>
              </a:rPr>
              <a:t>Open Access</a:t>
            </a:r>
          </a:p>
          <a:p>
            <a:r>
              <a:rPr lang="en-US" sz="1100" dirty="0"/>
              <a:t>Search massive online databases for papers.</a:t>
            </a:r>
          </a:p>
          <a:p>
            <a:r>
              <a:rPr lang="en" sz="110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6"/>
              </a:rPr>
              <a:t>https://library.kab.ac.ug/eresouces/open-access-resources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5180B-7284-9083-33FB-601E763F7F68}"/>
              </a:ext>
            </a:extLst>
          </p:cNvPr>
          <p:cNvSpPr txBox="1"/>
          <p:nvPr/>
        </p:nvSpPr>
        <p:spPr>
          <a:xfrm>
            <a:off x="6935797" y="3053156"/>
            <a:ext cx="20156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2BC"/>
                </a:solidFill>
              </a:rPr>
              <a:t>KAB-IDR</a:t>
            </a:r>
          </a:p>
          <a:p>
            <a:r>
              <a:rPr lang="en-US" sz="1100" dirty="0"/>
              <a:t>Explore vast collection of university research works.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7"/>
              </a:rPr>
              <a:t>https://idr.kab.ac.ug/</a:t>
            </a:r>
            <a:endParaRPr lang="en-US" sz="1100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30592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9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 dirty="0"/>
              <a:t>Web and Mobile Learning</a:t>
            </a:r>
            <a:endParaRPr b="1" dirty="0"/>
          </a:p>
        </p:txBody>
      </p:sp>
      <p:pic>
        <p:nvPicPr>
          <p:cNvPr id="285" name="Google Shape;285;p40"/>
          <p:cNvPicPr preferRelativeResize="0"/>
          <p:nvPr/>
        </p:nvPicPr>
        <p:blipFill rotWithShape="1">
          <a:blip r:embed="rId3">
            <a:alphaModFix/>
          </a:blip>
          <a:srcRect t="13001" r="1068" b="15460"/>
          <a:stretch/>
        </p:blipFill>
        <p:spPr>
          <a:xfrm>
            <a:off x="1819960" y="1318259"/>
            <a:ext cx="6358913" cy="287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66418-80C7-2704-ED56-A5A70D9D04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141831">
            <a:off x="197763" y="1230349"/>
            <a:ext cx="3244392" cy="35635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812" cy="79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 dirty="0"/>
              <a:t>LMS and Integrated Services</a:t>
            </a:r>
            <a:endParaRPr b="1" dirty="0"/>
          </a:p>
        </p:txBody>
      </p:sp>
      <p:sp>
        <p:nvSpPr>
          <p:cNvPr id="326" name="Google Shape;326;p8"/>
          <p:cNvSpPr txBox="1">
            <a:spLocks noGrp="1"/>
          </p:cNvSpPr>
          <p:nvPr>
            <p:ph type="body" idx="1"/>
          </p:nvPr>
        </p:nvSpPr>
        <p:spPr>
          <a:xfrm>
            <a:off x="596025" y="1203775"/>
            <a:ext cx="5091266" cy="3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SzPct val="76190"/>
              <a:buNone/>
            </a:pP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Address: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https://elearning.kab.ac.ug</a:t>
            </a:r>
            <a:endParaRPr lang="en" sz="1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Platform: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Web and Mobile Supported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Framework: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Moodle based LMS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-US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No. of Users: </a:t>
            </a:r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9500+ accounts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endParaRPr lang="en"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4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Resources &amp; Activities: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Classes :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Meet and Zoom-every faculty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400" b="1" dirty="0">
                <a:latin typeface="Calibri"/>
                <a:ea typeface="Calibri"/>
                <a:cs typeface="Calibri"/>
                <a:sym typeface="Calibri"/>
              </a:rPr>
              <a:t>Study Content: 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Text (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PPT, PDF), Video, Audio, Links, etc.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Quizzes:</a:t>
            </a:r>
            <a:r>
              <a:rPr lang="en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Support a variety of question types, and grades automatically, with the exception of the Essay question type, which needs to be graded by human markers.</a:t>
            </a:r>
            <a:endParaRPr sz="1400" dirty="0"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6190"/>
              <a:buNone/>
            </a:pPr>
            <a:r>
              <a:rPr lang="en" sz="1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Assignments: 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Essays, Take-home / Open Book Exams and Case Studies.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SzPct val="76190"/>
              <a:buNone/>
            </a:pPr>
            <a:endParaRPr lang="en" sz="1400" b="1" dirty="0">
              <a:solidFill>
                <a:srgbClr val="0070C0"/>
              </a:solidFill>
              <a:latin typeface="Calibri"/>
              <a:cs typeface="Calibri"/>
              <a:sym typeface="Calibri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SzPct val="76190"/>
              <a:buNone/>
            </a:pPr>
            <a:r>
              <a:rPr lang="en" sz="14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Other Integrations: </a:t>
            </a:r>
            <a:r>
              <a:rPr lang="en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Turn-it-in, BigBlueButton, E-LERT etc.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C26E31-9601-E635-50B9-1214C3B5CF05}"/>
              </a:ext>
            </a:extLst>
          </p:cNvPr>
          <p:cNvGrpSpPr/>
          <p:nvPr/>
        </p:nvGrpSpPr>
        <p:grpSpPr>
          <a:xfrm>
            <a:off x="5816711" y="1203775"/>
            <a:ext cx="3078658" cy="3078658"/>
            <a:chOff x="5567330" y="1203775"/>
            <a:chExt cx="3078658" cy="3078658"/>
          </a:xfrm>
        </p:grpSpPr>
        <p:pic>
          <p:nvPicPr>
            <p:cNvPr id="328" name="Google Shape;328;p8"/>
            <p:cNvPicPr preferRelativeResize="0"/>
            <p:nvPr/>
          </p:nvPicPr>
          <p:blipFill rotWithShape="1">
            <a:blip r:embed="rId4"/>
            <a:srcRect l="15609" t="2739" r="19552"/>
            <a:stretch/>
          </p:blipFill>
          <p:spPr>
            <a:xfrm>
              <a:off x="5567330" y="1203775"/>
              <a:ext cx="3078658" cy="3078658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29" name="Google Shape;329;p8"/>
            <p:cNvSpPr/>
            <p:nvPr/>
          </p:nvSpPr>
          <p:spPr>
            <a:xfrm>
              <a:off x="7779031" y="3637088"/>
              <a:ext cx="645345" cy="645345"/>
            </a:xfrm>
            <a:prstGeom prst="ellipse">
              <a:avLst/>
            </a:prstGeom>
            <a:solidFill>
              <a:srgbClr val="FDCD4F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0CB2-458F-0AD6-12D9-76BF8E99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committees and Policies </a:t>
            </a:r>
            <a:endParaRPr lang="en-U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9FBD4-CBBE-2B09-83BE-163374BAA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62" y="1203778"/>
            <a:ext cx="4742301" cy="3525240"/>
          </a:xfrm>
        </p:spPr>
        <p:txBody>
          <a:bodyPr/>
          <a:lstStyle/>
          <a:p>
            <a:pPr marL="126997" indent="0">
              <a:buNone/>
            </a:pPr>
            <a:r>
              <a:rPr lang="en-US" sz="1800" u="sng" dirty="0">
                <a:solidFill>
                  <a:schemeClr val="accent2">
                    <a:lumMod val="75000"/>
                  </a:schemeClr>
                </a:solidFill>
              </a:rPr>
              <a:t>Committees</a:t>
            </a:r>
          </a:p>
          <a:p>
            <a:r>
              <a:rPr lang="en-US" sz="1800" dirty="0"/>
              <a:t>ICT and Library Services committee</a:t>
            </a:r>
          </a:p>
          <a:p>
            <a:r>
              <a:rPr lang="en-US" sz="1800" dirty="0"/>
              <a:t>E-learning committee</a:t>
            </a:r>
          </a:p>
          <a:p>
            <a:r>
              <a:rPr lang="en-US" sz="1800" dirty="0"/>
              <a:t>Quality Assurance committee</a:t>
            </a:r>
          </a:p>
          <a:p>
            <a:r>
              <a:rPr lang="en-US" sz="1800" dirty="0"/>
              <a:t>Finance, Planning and Resource Mobilization Committee </a:t>
            </a:r>
          </a:p>
          <a:p>
            <a:r>
              <a:rPr lang="en-US" sz="1800" dirty="0"/>
              <a:t>Audit and Risk Management Committee</a:t>
            </a:r>
          </a:p>
          <a:p>
            <a:pPr marL="126997" indent="0">
              <a:buNone/>
            </a:pPr>
            <a:endParaRPr lang="en-US" sz="1800" dirty="0"/>
          </a:p>
          <a:p>
            <a:pPr marL="126997" indent="0">
              <a:buNone/>
            </a:pP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Policies</a:t>
            </a:r>
          </a:p>
          <a:p>
            <a:r>
              <a:rPr lang="en-US" sz="1800" dirty="0"/>
              <a:t>ICT Policy -2020</a:t>
            </a:r>
          </a:p>
          <a:p>
            <a:r>
              <a:rPr lang="en-US" sz="1800" dirty="0"/>
              <a:t>E-Learning policy,2020</a:t>
            </a:r>
          </a:p>
          <a:p>
            <a:r>
              <a:rPr lang="en-US" sz="1800" dirty="0" err="1"/>
              <a:t>ODel</a:t>
            </a:r>
            <a:r>
              <a:rPr lang="en-US" sz="1800" dirty="0"/>
              <a:t> Policy-2023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5CA0A-8EC1-81E4-FC5A-DB8E50CE5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r="1063"/>
          <a:stretch/>
        </p:blipFill>
        <p:spPr>
          <a:xfrm>
            <a:off x="4933445" y="1203778"/>
            <a:ext cx="3824549" cy="30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1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About DICTS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04399-9D36-979A-0FCF-C26752CC5C7A}"/>
              </a:ext>
            </a:extLst>
          </p:cNvPr>
          <p:cNvSpPr txBox="1"/>
          <p:nvPr/>
        </p:nvSpPr>
        <p:spPr>
          <a:xfrm>
            <a:off x="3100647" y="540327"/>
            <a:ext cx="59445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general, DICTS serves as an enhancement for ICT for educational excellence for Kabale University.</a:t>
            </a:r>
          </a:p>
          <a:p>
            <a:pPr algn="just"/>
            <a:endParaRPr lang="en-US" dirty="0">
              <a:latin typeface="+mn-lt"/>
            </a:endParaRPr>
          </a:p>
          <a:p>
            <a:pPr algn="just"/>
            <a:endParaRPr lang="en-US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DICTS is always at the front end for harnessing the power of ICT for enhanced quality service delivery in all the core functions of the University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…</a:t>
            </a:r>
            <a:endParaRPr lang="en-US" dirty="0">
              <a:latin typeface="+mn-lt"/>
            </a:endParaRPr>
          </a:p>
          <a:p>
            <a:pPr algn="just"/>
            <a:endParaRPr lang="en-US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With a dedicated team of professionals, we strive to provide a cutting edge technology solutions.</a:t>
            </a:r>
          </a:p>
          <a:p>
            <a:endParaRPr lang="en-US" b="1" dirty="0">
              <a:solidFill>
                <a:srgbClr val="4A4A4A"/>
              </a:solidFill>
              <a:latin typeface="+mn-lt"/>
            </a:endParaRPr>
          </a:p>
          <a:p>
            <a:endParaRPr lang="en-US" b="1" dirty="0">
              <a:solidFill>
                <a:srgbClr val="4A4A4A"/>
              </a:solidFill>
              <a:latin typeface="+mn-lt"/>
            </a:endParaRPr>
          </a:p>
          <a:p>
            <a:r>
              <a:rPr lang="en-US" b="1" dirty="0">
                <a:solidFill>
                  <a:srgbClr val="4A4A4A"/>
                </a:solidFill>
                <a:latin typeface="+mn-lt"/>
              </a:rPr>
              <a:t>Mission</a:t>
            </a:r>
            <a:r>
              <a:rPr lang="en-US" b="1" i="0" dirty="0">
                <a:solidFill>
                  <a:srgbClr val="4A4A4A"/>
                </a:solidFill>
                <a:effectLst/>
                <a:latin typeface="+mn-lt"/>
              </a:rPr>
              <a:t>:</a:t>
            </a:r>
            <a:br>
              <a:rPr lang="en-US" b="1" i="0" dirty="0">
                <a:solidFill>
                  <a:srgbClr val="4A4A4A"/>
                </a:solidFill>
                <a:effectLst/>
                <a:latin typeface="+mn-lt"/>
              </a:rPr>
            </a:br>
            <a:r>
              <a:rPr lang="en-US" dirty="0">
                <a:latin typeface="+mn-lt"/>
              </a:rPr>
              <a:t>To electronically operate extensively academic and administrative functions of the University.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dirty="0"/>
              <a:t>Thank You | Asante | </a:t>
            </a:r>
            <a:r>
              <a:rPr lang="en-US" dirty="0" err="1"/>
              <a:t>Mwebare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177AEC9-0EFB-8B15-B27D-6B124903D7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00" b="1" dirty="0"/>
              <a:t>2. Human Resource - DICTS</a:t>
            </a:r>
            <a:endParaRPr sz="3200" b="1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2A71C-1E50-ED66-6A30-AFBC8B4EB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63" y="1195739"/>
            <a:ext cx="8071317" cy="3774586"/>
          </a:xfrm>
        </p:spPr>
        <p:txBody>
          <a:bodyPr numCol="2"/>
          <a:lstStyle/>
          <a:p>
            <a:pPr marL="449263" indent="-322263">
              <a:buFont typeface="+mj-lt"/>
              <a:buAutoNum type="arabicPeriod"/>
            </a:pPr>
            <a:r>
              <a:rPr lang="en-US" sz="1300" dirty="0" err="1"/>
              <a:t>Murangira</a:t>
            </a:r>
            <a:r>
              <a:rPr lang="en-US" sz="1300" dirty="0"/>
              <a:t> Jones </a:t>
            </a:r>
            <a:r>
              <a:rPr lang="en-US" sz="1300" b="1" dirty="0"/>
              <a:t>(Deputy Chief)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300" dirty="0"/>
              <a:t>Tumusiime Robert </a:t>
            </a:r>
            <a:r>
              <a:rPr lang="en-US" sz="1300" b="1" dirty="0"/>
              <a:t>(Snr. E-learning Officer)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300" dirty="0"/>
              <a:t>Isaac </a:t>
            </a:r>
            <a:r>
              <a:rPr lang="en-US" sz="1300" dirty="0" err="1"/>
              <a:t>Tweterane</a:t>
            </a:r>
            <a:r>
              <a:rPr lang="en-US" sz="1300" dirty="0"/>
              <a:t> (</a:t>
            </a:r>
            <a:r>
              <a:rPr lang="en-US" sz="1300" b="1" dirty="0"/>
              <a:t>Snr. Sys. Admin Officer)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300" dirty="0" err="1"/>
              <a:t>Ampaire</a:t>
            </a:r>
            <a:r>
              <a:rPr lang="en-US" sz="1300" dirty="0"/>
              <a:t> Ray Brooks </a:t>
            </a:r>
            <a:r>
              <a:rPr lang="en-US" sz="1300" b="1" dirty="0"/>
              <a:t> (Sys. Admin Officer)</a:t>
            </a:r>
          </a:p>
          <a:p>
            <a:pPr marL="449263" indent="-322263">
              <a:buFont typeface="+mj-lt"/>
              <a:buAutoNum type="arabicPeriod" startAt="7"/>
            </a:pPr>
            <a:r>
              <a:rPr lang="en-US" sz="1300" dirty="0" err="1"/>
              <a:t>Barigye</a:t>
            </a:r>
            <a:r>
              <a:rPr lang="en-US" sz="1300" dirty="0"/>
              <a:t> </a:t>
            </a:r>
            <a:r>
              <a:rPr lang="en-US" sz="1300" dirty="0" err="1"/>
              <a:t>Leodnas</a:t>
            </a:r>
            <a:r>
              <a:rPr lang="en-US" sz="1300" dirty="0"/>
              <a:t> </a:t>
            </a:r>
            <a:r>
              <a:rPr lang="en-US" sz="1300" b="1" dirty="0"/>
              <a:t>(Systems Administrator)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 err="1"/>
              <a:t>Nowamani</a:t>
            </a:r>
            <a:r>
              <a:rPr lang="en-US" sz="1300" dirty="0"/>
              <a:t> Collins </a:t>
            </a:r>
            <a:r>
              <a:rPr lang="en-US" sz="1300" b="1" dirty="0"/>
              <a:t>(Web Systems Administrator)</a:t>
            </a:r>
            <a:endParaRPr lang="en-US" sz="1300" dirty="0"/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/>
              <a:t>Michael Mutebi </a:t>
            </a:r>
            <a:r>
              <a:rPr lang="en-US" sz="1300" b="1" dirty="0"/>
              <a:t>(Systems </a:t>
            </a:r>
            <a:r>
              <a:rPr lang="en-US" sz="1300" b="1" dirty="0" err="1"/>
              <a:t>Libraran</a:t>
            </a:r>
            <a:r>
              <a:rPr lang="en-US" sz="1300" b="1" dirty="0"/>
              <a:t>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 err="1"/>
              <a:t>Mabirizi</a:t>
            </a:r>
            <a:r>
              <a:rPr lang="en-US" sz="1300" dirty="0"/>
              <a:t> </a:t>
            </a:r>
            <a:r>
              <a:rPr lang="en-US" sz="1300" dirty="0" err="1"/>
              <a:t>Vicent</a:t>
            </a:r>
            <a:r>
              <a:rPr lang="en-US" sz="1300" dirty="0"/>
              <a:t> </a:t>
            </a:r>
            <a:r>
              <a:rPr lang="en-US" sz="1300" b="1" dirty="0"/>
              <a:t>(Instruction Design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/>
              <a:t>Sonko Denis </a:t>
            </a:r>
            <a:r>
              <a:rPr lang="en-US" sz="1300" dirty="0" err="1"/>
              <a:t>Nsibambi</a:t>
            </a:r>
            <a:r>
              <a:rPr lang="en-US" sz="1300" b="1" dirty="0"/>
              <a:t>(ICT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/>
              <a:t>Collins Nuwagaba </a:t>
            </a:r>
            <a:r>
              <a:rPr lang="en-US" sz="1300" b="1" dirty="0"/>
              <a:t>(E-learning Officer-Multimedia)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dirty="0" err="1"/>
              <a:t>Ahimbisibwe</a:t>
            </a:r>
            <a:r>
              <a:rPr lang="en-US" sz="1300" dirty="0"/>
              <a:t> Deus </a:t>
            </a:r>
            <a:r>
              <a:rPr lang="en-US" sz="1300" b="1" dirty="0"/>
              <a:t>(Ass. ICT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 err="1"/>
              <a:t>Tumukunde</a:t>
            </a:r>
            <a:r>
              <a:rPr lang="en-US" sz="1300" b="1" dirty="0"/>
              <a:t> Hillary(Ass. ICT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/>
              <a:t>Aja Sharon(Ass. </a:t>
            </a:r>
            <a:r>
              <a:rPr lang="en-US" sz="1300" b="1" dirty="0" err="1"/>
              <a:t>Ict</a:t>
            </a:r>
            <a:r>
              <a:rPr lang="en-US" sz="1300" b="1" dirty="0"/>
              <a:t> Officer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 err="1"/>
              <a:t>Chemutai</a:t>
            </a:r>
            <a:r>
              <a:rPr lang="en-US" sz="1300" b="1" dirty="0"/>
              <a:t> Lisa (Ass. ICT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 err="1"/>
              <a:t>Tumuhimbise</a:t>
            </a:r>
            <a:r>
              <a:rPr lang="en-US" sz="1300" b="1" dirty="0"/>
              <a:t> </a:t>
            </a:r>
            <a:r>
              <a:rPr lang="en-US" sz="1300" b="1" dirty="0" err="1"/>
              <a:t>Robinah</a:t>
            </a:r>
            <a:r>
              <a:rPr lang="en-US" sz="1300" b="1" dirty="0"/>
              <a:t>(Ass. ICT Officer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 err="1"/>
              <a:t>Atwine</a:t>
            </a:r>
            <a:r>
              <a:rPr lang="en-US" sz="1300" b="1" dirty="0"/>
              <a:t> Simon Alex(Ass. ICT Officer)</a:t>
            </a:r>
          </a:p>
          <a:p>
            <a:pPr marL="469900" indent="-342900">
              <a:buFont typeface="+mj-lt"/>
              <a:buAutoNum type="arabicPeriod" startAt="7"/>
            </a:pPr>
            <a:r>
              <a:rPr lang="en-US" sz="1300" b="1" dirty="0" err="1"/>
              <a:t>Ahabwe</a:t>
            </a:r>
            <a:r>
              <a:rPr lang="en-US" sz="1300" b="1" dirty="0"/>
              <a:t> Emmanuel(Ass. ICT Officer)</a:t>
            </a:r>
          </a:p>
          <a:p>
            <a:pPr marL="469900" indent="-342900">
              <a:buFont typeface="+mj-lt"/>
              <a:buAutoNum type="arabicPeriod" startAt="7"/>
            </a:pPr>
            <a:endParaRPr lang="en-UG" sz="1600" b="1" dirty="0"/>
          </a:p>
          <a:p>
            <a:pPr marL="449263" indent="-322263">
              <a:buFont typeface="+mj-lt"/>
              <a:buAutoNum type="arabicPeriod"/>
            </a:pPr>
            <a:endParaRPr lang="en-UG" sz="1600" dirty="0"/>
          </a:p>
        </p:txBody>
      </p:sp>
    </p:spTree>
    <p:extLst>
      <p:ext uri="{BB962C8B-B14F-4D97-AF65-F5344CB8AC3E}">
        <p14:creationId xmlns:p14="http://schemas.microsoft.com/office/powerpoint/2010/main" val="36026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00" b="1" dirty="0"/>
              <a:t>2. Human Resource: Library Services Unit</a:t>
            </a:r>
            <a:endParaRPr sz="3200" b="1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2A71C-1E50-ED66-6A30-AFBC8B4EB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63" y="1195739"/>
            <a:ext cx="8151812" cy="3374386"/>
          </a:xfrm>
        </p:spPr>
        <p:txBody>
          <a:bodyPr numCol="2"/>
          <a:lstStyle/>
          <a:p>
            <a:pPr marL="449263" indent="-322263">
              <a:buFont typeface="+mj-lt"/>
              <a:buAutoNum type="arabicPeriod"/>
            </a:pPr>
            <a:r>
              <a:rPr lang="en-US" sz="1400" dirty="0"/>
              <a:t>Dr. Bernard </a:t>
            </a:r>
            <a:r>
              <a:rPr lang="en-US" sz="1400" dirty="0" err="1"/>
              <a:t>Bazirake</a:t>
            </a:r>
            <a:r>
              <a:rPr lang="en-US" sz="1400" dirty="0"/>
              <a:t> </a:t>
            </a:r>
            <a:r>
              <a:rPr lang="en-US" sz="1400" dirty="0" err="1"/>
              <a:t>Bamuhiiga</a:t>
            </a:r>
            <a:r>
              <a:rPr lang="en-US" sz="1400" dirty="0"/>
              <a:t> </a:t>
            </a:r>
            <a:r>
              <a:rPr lang="en-US" sz="1400" b="1" dirty="0"/>
              <a:t>(University Librarian)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/>
              <a:t>Odongo Patrick </a:t>
            </a:r>
            <a:r>
              <a:rPr lang="en-US" sz="1400" b="1" dirty="0"/>
              <a:t>(Snr. Librarian)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Namara</a:t>
            </a:r>
            <a:r>
              <a:rPr lang="en-US" sz="1400" dirty="0"/>
              <a:t> </a:t>
            </a:r>
            <a:r>
              <a:rPr lang="en-US" sz="1400" dirty="0" err="1"/>
              <a:t>Phiona</a:t>
            </a:r>
            <a:r>
              <a:rPr lang="en-US" sz="1400" dirty="0"/>
              <a:t> </a:t>
            </a:r>
            <a:r>
              <a:rPr lang="en-US" sz="1400" b="1" dirty="0"/>
              <a:t>(Librarian I)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Kembabazi</a:t>
            </a:r>
            <a:r>
              <a:rPr lang="en-US" sz="1400" dirty="0"/>
              <a:t> Prudence </a:t>
            </a:r>
            <a:r>
              <a:rPr lang="en-US" sz="1400" b="1" dirty="0"/>
              <a:t>(</a:t>
            </a:r>
            <a:r>
              <a:rPr lang="en-US" sz="1400" b="1" dirty="0" err="1"/>
              <a:t>HoD</a:t>
            </a:r>
            <a:r>
              <a:rPr lang="en-US" sz="1400" b="1" dirty="0"/>
              <a:t> – Reference &amp; User Services)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/>
              <a:t>Innocent Niyonsaba </a:t>
            </a:r>
            <a:r>
              <a:rPr lang="en-US" sz="1400" b="1" dirty="0"/>
              <a:t>(</a:t>
            </a:r>
            <a:r>
              <a:rPr lang="en-US" sz="1400" b="1" dirty="0" err="1"/>
              <a:t>HoD</a:t>
            </a:r>
            <a:r>
              <a:rPr lang="en-US" sz="1400" b="1" dirty="0"/>
              <a:t> – ICT &amp; Periodicals)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Kyomugisha</a:t>
            </a:r>
            <a:r>
              <a:rPr lang="en-US" sz="1400" dirty="0"/>
              <a:t> Rachael (</a:t>
            </a:r>
            <a:r>
              <a:rPr lang="en-US" sz="1400" b="1" dirty="0"/>
              <a:t>Asst. Admin Officer)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Atwebembeire</a:t>
            </a:r>
            <a:r>
              <a:rPr lang="en-US" sz="1400" dirty="0"/>
              <a:t> Jerome (</a:t>
            </a:r>
            <a:r>
              <a:rPr lang="en-US" sz="1400" b="1" dirty="0"/>
              <a:t>Librarian II)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Mwesigye</a:t>
            </a:r>
            <a:r>
              <a:rPr lang="en-US" sz="1400" dirty="0"/>
              <a:t> Kenneth </a:t>
            </a:r>
            <a:r>
              <a:rPr lang="en-US" sz="1400" b="1" dirty="0"/>
              <a:t>(Librarian II)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Ensikweri</a:t>
            </a:r>
            <a:r>
              <a:rPr lang="en-US" sz="1400" dirty="0"/>
              <a:t> Medard </a:t>
            </a:r>
            <a:r>
              <a:rPr lang="en-US" sz="1400" b="1" dirty="0"/>
              <a:t>(Librarian II)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Ayesiga</a:t>
            </a:r>
            <a:r>
              <a:rPr lang="en-US" sz="1400" dirty="0"/>
              <a:t> Stella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Isingoma</a:t>
            </a:r>
            <a:r>
              <a:rPr lang="en-US" sz="1400" dirty="0"/>
              <a:t> </a:t>
            </a:r>
            <a:r>
              <a:rPr lang="en-US" sz="1400" dirty="0" err="1"/>
              <a:t>Fenekansi</a:t>
            </a:r>
            <a:r>
              <a:rPr lang="en-US" sz="1400" dirty="0"/>
              <a:t> </a:t>
            </a:r>
            <a:r>
              <a:rPr lang="en-US" sz="1400" b="1" dirty="0"/>
              <a:t>(Librarian II)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Ayesiga</a:t>
            </a:r>
            <a:r>
              <a:rPr lang="en-US" sz="1400" dirty="0"/>
              <a:t> Stella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Natukunda</a:t>
            </a:r>
            <a:r>
              <a:rPr lang="en-US" sz="1400" dirty="0"/>
              <a:t> Elizabeth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/>
              <a:t>Birungi Cleophas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/>
              <a:t>Asiimwe Editor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Atuha</a:t>
            </a:r>
            <a:r>
              <a:rPr lang="en-US" sz="1400" dirty="0"/>
              <a:t> Peter </a:t>
            </a:r>
            <a:r>
              <a:rPr lang="en-US" sz="1400" b="1" dirty="0"/>
              <a:t>(Librarian II) 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/>
              <a:t>Clare </a:t>
            </a:r>
            <a:r>
              <a:rPr lang="en-US" sz="1400" dirty="0" err="1"/>
              <a:t>Ninsiima</a:t>
            </a:r>
            <a:r>
              <a:rPr lang="en-US" sz="1400" dirty="0"/>
              <a:t> </a:t>
            </a:r>
            <a:r>
              <a:rPr lang="en-US" sz="1400" b="1" dirty="0"/>
              <a:t>(Systems Administrator)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Kagwa</a:t>
            </a:r>
            <a:r>
              <a:rPr lang="en-US" sz="1400" dirty="0"/>
              <a:t> Andrew </a:t>
            </a:r>
            <a:r>
              <a:rPr lang="en-US" sz="1400" b="1" dirty="0"/>
              <a:t>(Library Assistant)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Muhanguzi</a:t>
            </a:r>
            <a:r>
              <a:rPr lang="en-US" sz="1400" dirty="0"/>
              <a:t> Shadrach </a:t>
            </a:r>
            <a:r>
              <a:rPr lang="en-US" sz="1400" b="1" dirty="0"/>
              <a:t>(Library Assistant)</a:t>
            </a:r>
          </a:p>
          <a:p>
            <a:pPr marL="449263" indent="-322263">
              <a:buFont typeface="+mj-lt"/>
              <a:buAutoNum type="arabicPeriod"/>
            </a:pPr>
            <a:r>
              <a:rPr lang="en-US" sz="1400" dirty="0" err="1"/>
              <a:t>Arahe</a:t>
            </a:r>
            <a:r>
              <a:rPr lang="en-US" sz="1400" dirty="0"/>
              <a:t> </a:t>
            </a:r>
            <a:r>
              <a:rPr lang="en-US" sz="1400" dirty="0" err="1"/>
              <a:t>Glorius</a:t>
            </a:r>
            <a:r>
              <a:rPr lang="en-US" sz="1400" dirty="0"/>
              <a:t> </a:t>
            </a:r>
            <a:r>
              <a:rPr lang="en-US" sz="1400" dirty="0" err="1"/>
              <a:t>Turahe</a:t>
            </a:r>
            <a:r>
              <a:rPr lang="en-US" sz="1400" dirty="0"/>
              <a:t> </a:t>
            </a:r>
            <a:r>
              <a:rPr lang="en-US" sz="1400" b="1" dirty="0"/>
              <a:t>(Library Assistant)</a:t>
            </a:r>
          </a:p>
        </p:txBody>
      </p:sp>
      <p:sp>
        <p:nvSpPr>
          <p:cNvPr id="343" name="Google Shape;343;p46"/>
          <p:cNvSpPr txBox="1"/>
          <p:nvPr/>
        </p:nvSpPr>
        <p:spPr>
          <a:xfrm>
            <a:off x="2877038" y="4570125"/>
            <a:ext cx="338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ill Sans"/>
                <a:ea typeface="Gill Sans"/>
                <a:cs typeface="Gill Sans"/>
                <a:sym typeface="Gill Sans"/>
              </a:rPr>
              <a:t>Human Resource Capacity</a:t>
            </a:r>
            <a:endParaRPr dirty="0">
              <a:solidFill>
                <a:srgbClr val="3D85C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0519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xfrm>
            <a:off x="494176" y="133055"/>
            <a:ext cx="81519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ICT</a:t>
            </a:r>
            <a:r>
              <a:rPr lang="en" b="1" dirty="0"/>
              <a:t> Infrastuctre- Networks</a:t>
            </a:r>
            <a:endParaRPr b="1" dirty="0"/>
          </a:p>
        </p:txBody>
      </p:sp>
      <p:pic>
        <p:nvPicPr>
          <p:cNvPr id="261" name="Google Shape;261;p37"/>
          <p:cNvPicPr preferRelativeResize="0"/>
          <p:nvPr/>
        </p:nvPicPr>
        <p:blipFill rotWithShape="1">
          <a:blip r:embed="rId3">
            <a:alphaModFix/>
          </a:blip>
          <a:srcRect l="21954" r="21954"/>
          <a:stretch/>
        </p:blipFill>
        <p:spPr>
          <a:xfrm rot="5400000">
            <a:off x="6182643" y="1246908"/>
            <a:ext cx="2664512" cy="2664512"/>
          </a:xfrm>
          <a:prstGeom prst="ellipse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4">
            <a:alphaModFix/>
          </a:blip>
          <a:srcRect l="16675" r="16675"/>
          <a:stretch/>
        </p:blipFill>
        <p:spPr>
          <a:xfrm>
            <a:off x="6270454" y="3188129"/>
            <a:ext cx="1511614" cy="1511614"/>
          </a:xfrm>
          <a:prstGeom prst="ellipse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4875DA-D14D-67F0-91F0-0406C9AFC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245536"/>
              </p:ext>
            </p:extLst>
          </p:nvPr>
        </p:nvGraphicFramePr>
        <p:xfrm>
          <a:off x="549800" y="1246908"/>
          <a:ext cx="5368862" cy="3672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1646">
                  <a:extLst>
                    <a:ext uri="{9D8B030D-6E8A-4147-A177-3AD203B41FA5}">
                      <a16:colId xmlns:a16="http://schemas.microsoft.com/office/drawing/2014/main" val="2399779889"/>
                    </a:ext>
                  </a:extLst>
                </a:gridCol>
                <a:gridCol w="1761358">
                  <a:extLst>
                    <a:ext uri="{9D8B030D-6E8A-4147-A177-3AD203B41FA5}">
                      <a16:colId xmlns:a16="http://schemas.microsoft.com/office/drawing/2014/main" val="4290360896"/>
                    </a:ext>
                  </a:extLst>
                </a:gridCol>
                <a:gridCol w="3315858">
                  <a:extLst>
                    <a:ext uri="{9D8B030D-6E8A-4147-A177-3AD203B41FA5}">
                      <a16:colId xmlns:a16="http://schemas.microsoft.com/office/drawing/2014/main" val="1189235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U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Item </a:t>
                      </a:r>
                      <a:endParaRPr lang="en-U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Details</a:t>
                      </a:r>
                      <a:endParaRPr lang="en-U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86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Internet Bandwidth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456MBPS from 230 effective 15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March,2024</a:t>
                      </a:r>
                    </a:p>
                    <a:p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Main campus=300mbps from 150mbps,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Kabsom=74mbps from 40mbps,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Engineering=74mbps from 40mbps</a:t>
                      </a:r>
                      <a:endParaRPr lang="en-UG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32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Campus Internet Coverage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95E"/>
                          </a:solidFill>
                        </a:rPr>
                        <a:t>60%- continue to expand (kabsom hostel Most recent) </a:t>
                      </a:r>
                      <a:endParaRPr lang="en-UG" sz="1200" dirty="0">
                        <a:solidFill>
                          <a:srgbClr val="00395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39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Connection Type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Fiber Optic Connection | Layer 3 switches with power backups-inverters installed</a:t>
                      </a:r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723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Access Type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Wired, Wi-Fi (Eduroam and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metro eduroam</a:t>
                      </a:r>
                      <a:r>
                        <a:rPr lang="en-US" sz="1200" dirty="0"/>
                        <a:t>) </a:t>
                      </a:r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74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State-of-the-art Server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PowerEdge R740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Xeon E5-2650 v4 2.3GHz; 12TB HDD 48 Core; 96GB RAM</a:t>
                      </a:r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91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Service Provider</a:t>
                      </a:r>
                      <a:endParaRPr lang="en-UG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RENU-Primary; NITA-U-Secondary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30225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5"/>
          <p:cNvPicPr preferRelativeResize="0"/>
          <p:nvPr/>
        </p:nvPicPr>
        <p:blipFill>
          <a:blip r:embed="rId3"/>
          <a:srcRect l="7502" r="7502"/>
          <a:stretch>
            <a:fillRect/>
          </a:stretch>
        </p:blipFill>
        <p:spPr>
          <a:xfrm>
            <a:off x="359338" y="1107937"/>
            <a:ext cx="4109424" cy="29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5"/>
          <p:cNvSpPr txBox="1"/>
          <p:nvPr/>
        </p:nvSpPr>
        <p:spPr>
          <a:xfrm>
            <a:off x="3029438" y="4722525"/>
            <a:ext cx="338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3D85C6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rPr>
              <a:t>ICT Infrastructure udates</a:t>
            </a:r>
            <a:endParaRPr dirty="0">
              <a:solidFill>
                <a:srgbClr val="3D85C6"/>
              </a:solidFill>
              <a:latin typeface="Gill Sans" panose="020B0502020104020203"/>
              <a:ea typeface="Gill Sans" panose="020B0502020104020203"/>
              <a:cs typeface="Gill Sans" panose="020B0502020104020203"/>
              <a:sym typeface="Gill Sans" panose="020B0502020104020203"/>
            </a:endParaRPr>
          </a:p>
        </p:txBody>
      </p:sp>
      <p:sp>
        <p:nvSpPr>
          <p:cNvPr id="6" name="Google Shape;322;p44"/>
          <p:cNvSpPr txBox="1"/>
          <p:nvPr/>
        </p:nvSpPr>
        <p:spPr>
          <a:xfrm>
            <a:off x="494176" y="133055"/>
            <a:ext cx="81519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3300" b="0" i="0" u="none" strike="noStrike" cap="none">
                <a:solidFill>
                  <a:schemeClr val="dk2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r>
              <a:rPr lang="en-US" b="1" dirty="0"/>
              <a:t>	</a:t>
            </a:r>
            <a:r>
              <a:rPr lang="en-US" sz="2400" b="1" dirty="0"/>
              <a:t>CACTI GRAPHS ON INTERNETUSAGE-</a:t>
            </a:r>
          </a:p>
          <a:p>
            <a:r>
              <a:rPr lang="en-US" sz="2400" b="1" dirty="0"/>
              <a:t>(Main Campus)-Tests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028"/>
            <a:ext cx="8784662" cy="35348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9F8CDB-BBD5-15DC-CC00-DE0FE2AE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76" y="83127"/>
            <a:ext cx="8151811" cy="841097"/>
          </a:xfrm>
        </p:spPr>
        <p:txBody>
          <a:bodyPr/>
          <a:lstStyle/>
          <a:p>
            <a:br>
              <a:rPr lang="en-US" sz="2000" b="1" dirty="0"/>
            </a:br>
            <a:r>
              <a:rPr lang="en-US" sz="2000" b="1" dirty="0"/>
              <a:t>CACTI GRAPHS ON INTERNETUSAGE-</a:t>
            </a:r>
            <a:br>
              <a:rPr lang="en-US" sz="2000" b="1" dirty="0"/>
            </a:br>
            <a:r>
              <a:rPr lang="en-US" sz="2000" b="1" dirty="0"/>
              <a:t>(KABSOM)-Test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54C923-9E27-58DD-FF5B-9B719CA24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4DA7E-B7CB-DF66-D24E-3720C554B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7" y="1203778"/>
            <a:ext cx="8859383" cy="3179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23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93DA-E46D-A7AA-1A6A-97970139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OF ENGINEERING(Test)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43D54-C8B6-A980-3F4A-7758616CE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5F5A4-916C-E9E8-9516-182A3AE88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7" y="1106576"/>
            <a:ext cx="8151812" cy="3276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44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 dirty="0"/>
              <a:t>Physical Infrastuctre</a:t>
            </a:r>
            <a:endParaRPr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0DBC6-476F-4671-9107-D3EFD01EC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64" y="1304139"/>
            <a:ext cx="4895172" cy="3179096"/>
          </a:xfrm>
        </p:spPr>
        <p:txBody>
          <a:bodyPr/>
          <a:lstStyle/>
          <a:p>
            <a:r>
              <a:rPr lang="en-US" sz="1700" dirty="0"/>
              <a:t>200+ user capacity computer laboratories</a:t>
            </a:r>
          </a:p>
          <a:p>
            <a:r>
              <a:rPr lang="en-US" sz="1700" dirty="0"/>
              <a:t>Four physical libraries i.e., Main, KABSOM, </a:t>
            </a:r>
            <a:r>
              <a:rPr lang="en-US" sz="1700" dirty="0" err="1"/>
              <a:t>Mukombe</a:t>
            </a:r>
            <a:r>
              <a:rPr lang="en-US" sz="1700" dirty="0"/>
              <a:t> and </a:t>
            </a:r>
            <a:r>
              <a:rPr lang="en-US" sz="1700" dirty="0" err="1"/>
              <a:t>Nyabikoni</a:t>
            </a:r>
            <a:r>
              <a:rPr lang="en-US" sz="1700" dirty="0"/>
              <a:t>.</a:t>
            </a:r>
          </a:p>
          <a:p>
            <a:r>
              <a:rPr lang="en-US" sz="1700" dirty="0"/>
              <a:t>E-learning studio-Donation from world bank, UNDP, C-Code Project</a:t>
            </a:r>
          </a:p>
          <a:p>
            <a:r>
              <a:rPr lang="en-US" sz="1700" dirty="0"/>
              <a:t>3 stand-by generators that cover all campuses-Efficiency still lacking, </a:t>
            </a:r>
            <a:r>
              <a:rPr lang="en-US" sz="1700" dirty="0">
                <a:solidFill>
                  <a:srgbClr val="FF0000"/>
                </a:solidFill>
              </a:rPr>
              <a:t>Umeme!!! Challenge“!!!</a:t>
            </a:r>
          </a:p>
          <a:p>
            <a:r>
              <a:rPr lang="en-US" sz="1700" dirty="0"/>
              <a:t>Solar system at the data </a:t>
            </a:r>
            <a:r>
              <a:rPr lang="en-US" sz="1700" dirty="0" err="1"/>
              <a:t>centre,main</a:t>
            </a:r>
            <a:r>
              <a:rPr lang="en-US" sz="1700" dirty="0"/>
              <a:t> computer lab for power backup (72 hours) and 10 hours respectively</a:t>
            </a:r>
          </a:p>
          <a:p>
            <a:r>
              <a:rPr lang="en-US" sz="1700" dirty="0"/>
              <a:t>State of the art server: E-Learning, and IDR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E42890-A14E-DB38-348F-A5F7EF5821CB}"/>
              </a:ext>
            </a:extLst>
          </p:cNvPr>
          <p:cNvGrpSpPr/>
          <p:nvPr/>
        </p:nvGrpSpPr>
        <p:grpSpPr>
          <a:xfrm>
            <a:off x="5506135" y="1253486"/>
            <a:ext cx="3480169" cy="3764385"/>
            <a:chOff x="5612612" y="1246908"/>
            <a:chExt cx="3353957" cy="3627866"/>
          </a:xfrm>
        </p:grpSpPr>
        <p:pic>
          <p:nvPicPr>
            <p:cNvPr id="2" name="Google Shape;261;p37">
              <a:extLst>
                <a:ext uri="{FF2B5EF4-FFF2-40B4-BE49-F238E27FC236}">
                  <a16:creationId xmlns:a16="http://schemas.microsoft.com/office/drawing/2014/main" id="{2381A0AF-A3D5-50ED-0187-5EBCB4CAD54B}"/>
                </a:ext>
              </a:extLst>
            </p:cNvPr>
            <p:cNvPicPr preferRelativeResize="0"/>
            <p:nvPr/>
          </p:nvPicPr>
          <p:blipFill>
            <a:blip r:embed="rId3"/>
            <a:srcRect l="16667" r="16667"/>
            <a:stretch/>
          </p:blipFill>
          <p:spPr>
            <a:xfrm>
              <a:off x="5981476" y="1246908"/>
              <a:ext cx="2664512" cy="2664512"/>
            </a:xfrm>
            <a:prstGeom prst="ellipse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" name="Google Shape;262;p37">
              <a:extLst>
                <a:ext uri="{FF2B5EF4-FFF2-40B4-BE49-F238E27FC236}">
                  <a16:creationId xmlns:a16="http://schemas.microsoft.com/office/drawing/2014/main" id="{48154BAC-1D28-70E2-63F4-65AE1C0AD0FF}"/>
                </a:ext>
              </a:extLst>
            </p:cNvPr>
            <p:cNvPicPr preferRelativeResize="0"/>
            <p:nvPr/>
          </p:nvPicPr>
          <p:blipFill>
            <a:blip r:embed="rId4"/>
            <a:srcRect l="16667" r="16667"/>
            <a:stretch/>
          </p:blipFill>
          <p:spPr>
            <a:xfrm>
              <a:off x="5612612" y="2607353"/>
              <a:ext cx="1511614" cy="1511614"/>
            </a:xfrm>
            <a:prstGeom prst="ellipse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262;p37">
              <a:extLst>
                <a:ext uri="{FF2B5EF4-FFF2-40B4-BE49-F238E27FC236}">
                  <a16:creationId xmlns:a16="http://schemas.microsoft.com/office/drawing/2014/main" id="{11737EF9-63A4-65E6-99C7-A05826312B24}"/>
                </a:ext>
              </a:extLst>
            </p:cNvPr>
            <p:cNvPicPr preferRelativeResize="0"/>
            <p:nvPr/>
          </p:nvPicPr>
          <p:blipFill>
            <a:blip r:embed="rId5"/>
            <a:srcRect l="16667" r="16667"/>
            <a:stretch/>
          </p:blipFill>
          <p:spPr>
            <a:xfrm>
              <a:off x="7454955" y="2607353"/>
              <a:ext cx="1511614" cy="1511614"/>
            </a:xfrm>
            <a:prstGeom prst="ellipse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" name="Google Shape;262;p37">
              <a:extLst>
                <a:ext uri="{FF2B5EF4-FFF2-40B4-BE49-F238E27FC236}">
                  <a16:creationId xmlns:a16="http://schemas.microsoft.com/office/drawing/2014/main" id="{3F60D22A-4967-7E29-7844-6C1E180BD956}"/>
                </a:ext>
              </a:extLst>
            </p:cNvPr>
            <p:cNvPicPr preferRelativeResize="0"/>
            <p:nvPr/>
          </p:nvPicPr>
          <p:blipFill>
            <a:blip r:embed="rId6"/>
            <a:srcRect l="16667" r="16667"/>
            <a:stretch/>
          </p:blipFill>
          <p:spPr>
            <a:xfrm>
              <a:off x="6554195" y="3363160"/>
              <a:ext cx="1511614" cy="1511614"/>
            </a:xfrm>
            <a:prstGeom prst="ellipse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19220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ld Stripes">
  <a:themeElements>
    <a:clrScheme name="Kab Colors">
      <a:dk1>
        <a:srgbClr val="00395E"/>
      </a:dk1>
      <a:lt1>
        <a:srgbClr val="FFFFFF"/>
      </a:lt1>
      <a:dk2>
        <a:srgbClr val="0072BC"/>
      </a:dk2>
      <a:lt2>
        <a:srgbClr val="FFC756"/>
      </a:lt2>
      <a:accent1>
        <a:srgbClr val="0072BC"/>
      </a:accent1>
      <a:accent2>
        <a:srgbClr val="038B45"/>
      </a:accent2>
      <a:accent3>
        <a:srgbClr val="FFC756"/>
      </a:accent3>
      <a:accent4>
        <a:srgbClr val="FFFF00"/>
      </a:accent4>
      <a:accent5>
        <a:srgbClr val="FFFFFF"/>
      </a:accent5>
      <a:accent6>
        <a:srgbClr val="C8C8C8"/>
      </a:accent6>
      <a:hlink>
        <a:srgbClr val="0072BC"/>
      </a:hlink>
      <a:folHlink>
        <a:srgbClr val="9A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Kabale Uni Ppt Template_Final</Template>
  <TotalTime>6593</TotalTime>
  <Words>1526</Words>
  <Application>Microsoft Office PowerPoint</Application>
  <PresentationFormat>On-screen Show (16:9)</PresentationFormat>
  <Paragraphs>238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Gill Sans</vt:lpstr>
      <vt:lpstr>Calibri</vt:lpstr>
      <vt:lpstr>Rubik</vt:lpstr>
      <vt:lpstr>Arial</vt:lpstr>
      <vt:lpstr>Montserrat SemiBold</vt:lpstr>
      <vt:lpstr>Noto Sans Symbols</vt:lpstr>
      <vt:lpstr>Bold Stripes</vt:lpstr>
      <vt:lpstr>KABALE UNIVERSITY DIRECTORATE OF ICT SERVICES-(DICTS) </vt:lpstr>
      <vt:lpstr>About DICTS</vt:lpstr>
      <vt:lpstr>2. Human Resource - DICTS</vt:lpstr>
      <vt:lpstr>2. Human Resource: Library Services Unit</vt:lpstr>
      <vt:lpstr>ICT Infrastuctre- Networks</vt:lpstr>
      <vt:lpstr>PowerPoint Presentation</vt:lpstr>
      <vt:lpstr> CACTI GRAPHS ON INTERNETUSAGE- (KABSOM)-Test </vt:lpstr>
      <vt:lpstr>FACULTY OF ENGINEERING(Test)</vt:lpstr>
      <vt:lpstr>Physical Infrastuctre</vt:lpstr>
      <vt:lpstr>Computer Laboratories </vt:lpstr>
      <vt:lpstr>New Computer Laboratory-Operational</vt:lpstr>
      <vt:lpstr>PWDs Readiness &amp; Equipment by University Library</vt:lpstr>
      <vt:lpstr>THE KAB ONLINE SYSTEMS</vt:lpstr>
      <vt:lpstr>PowerPoint Presentation</vt:lpstr>
      <vt:lpstr>KAB Online Platforms</vt:lpstr>
      <vt:lpstr>E-library and other Services</vt:lpstr>
      <vt:lpstr>Web and Mobile Learning</vt:lpstr>
      <vt:lpstr>LMS and Integrated Services</vt:lpstr>
      <vt:lpstr>Governance committees and Policies </vt:lpstr>
      <vt:lpstr>Thank You | Asante | Mwebare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Iimplementation &amp; Progress of ODeL Post-Covid  @KAB</dc:title>
  <dc:creator>Collins Nuwagaba</dc:creator>
  <cp:lastModifiedBy>Administrator</cp:lastModifiedBy>
  <cp:revision>66</cp:revision>
  <dcterms:modified xsi:type="dcterms:W3CDTF">2024-04-18T21:23:54Z</dcterms:modified>
</cp:coreProperties>
</file>