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6"/>
  </p:sldMasterIdLst>
  <p:notesMasterIdLst>
    <p:notesMasterId r:id="rId40"/>
  </p:notesMasterIdLst>
  <p:handoutMasterIdLst>
    <p:handoutMasterId r:id="rId41"/>
  </p:handoutMasterIdLst>
  <p:sldIdLst>
    <p:sldId id="257" r:id="rId7"/>
    <p:sldId id="262" r:id="rId8"/>
    <p:sldId id="290" r:id="rId9"/>
    <p:sldId id="292" r:id="rId10"/>
    <p:sldId id="288" r:id="rId11"/>
    <p:sldId id="289" r:id="rId12"/>
    <p:sldId id="295" r:id="rId13"/>
    <p:sldId id="294" r:id="rId14"/>
    <p:sldId id="296" r:id="rId15"/>
    <p:sldId id="297" r:id="rId16"/>
    <p:sldId id="307" r:id="rId17"/>
    <p:sldId id="298" r:id="rId18"/>
    <p:sldId id="293" r:id="rId19"/>
    <p:sldId id="299" r:id="rId20"/>
    <p:sldId id="366" r:id="rId21"/>
    <p:sldId id="300" r:id="rId22"/>
    <p:sldId id="291" r:id="rId23"/>
    <p:sldId id="302" r:id="rId24"/>
    <p:sldId id="301" r:id="rId25"/>
    <p:sldId id="303" r:id="rId26"/>
    <p:sldId id="273" r:id="rId27"/>
    <p:sldId id="304" r:id="rId28"/>
    <p:sldId id="305" r:id="rId29"/>
    <p:sldId id="306" r:id="rId30"/>
    <p:sldId id="308" r:id="rId31"/>
    <p:sldId id="310" r:id="rId32"/>
    <p:sldId id="335" r:id="rId33"/>
    <p:sldId id="336" r:id="rId34"/>
    <p:sldId id="309" r:id="rId35"/>
    <p:sldId id="337" r:id="rId36"/>
    <p:sldId id="365" r:id="rId37"/>
    <p:sldId id="258" r:id="rId38"/>
    <p:sldId id="277" r:id="rId3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ins Nuwagaba" initials="CN" lastIdx="2" clrIdx="0">
    <p:extLst>
      <p:ext uri="{19B8F6BF-5375-455C-9EA6-DF929625EA0E}">
        <p15:presenceInfo xmlns:p15="http://schemas.microsoft.com/office/powerpoint/2012/main" userId="0fdcbcb4f99df9b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66"/>
    <a:srgbClr val="0072BC"/>
    <a:srgbClr val="0B8C45"/>
    <a:srgbClr val="0C8C45"/>
    <a:srgbClr val="F36813"/>
    <a:srgbClr val="013C68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57" autoAdjust="0"/>
    <p:restoredTop sz="74326" autoAdjust="0"/>
  </p:normalViewPr>
  <p:slideViewPr>
    <p:cSldViewPr>
      <p:cViewPr varScale="1">
        <p:scale>
          <a:sx n="53" d="100"/>
          <a:sy n="53" d="100"/>
        </p:scale>
        <p:origin x="822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commentAuthors" Target="commentAuthors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presProps" Target="pres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303514EC-C640-4E5B-A589-FD6A9255FC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E0008B1D-DF19-4016-A97E-0C2CD4C5B81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08800308-01E6-4C36-A906-C0E90F7B305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B4570E58-9BE2-4E64-AA33-EAE9F7EB91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DA2C38-B8E1-4B0C-9382-30FE969EC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C4D508-0BDA-4392-A8A9-5C8A954C6A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5661F9-3A40-4350-B508-174CD10DEC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A477832-2680-4146-B129-CA652EED11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19AB2B1-77F2-4E32-84D7-7AE64775ED5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22F337-53A4-4A8C-A619-F3F803FD139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7662F17-B478-49FC-961A-4C9C57486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56E4F5-54B6-451C-B27D-C8B13795CE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EC00B57D-0534-490C-8050-AEB68B88B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928DC2D-C4A1-4724-90DC-18954224F5A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D6F8D50-2F25-43B8-AF07-D08679C437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8F2755F-759E-452B-827D-A6CF95254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810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574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368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161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096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85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718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AE61D2CD-0A6D-4042-9175-0B644E692D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1613886-CD21-4558-BA8E-55387396BDC7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44B71D74-932E-4915-BEC2-C172CFD154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E063E4C-1777-4964-B1F9-A6487EC8B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13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9364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International</a:t>
            </a:r>
            <a:r>
              <a:rPr lang="en-US" baseline="0" dirty="0"/>
              <a:t> credit mobility</a:t>
            </a:r>
            <a:r>
              <a:rPr lang="en-US" dirty="0"/>
              <a:t> projects are based on bilateral agreements between universities in Europe and universities in other parts of the world. They agree to send and host each other's students and staff.</a:t>
            </a:r>
          </a:p>
          <a:p>
            <a:endParaRPr lang="en-US" dirty="0"/>
          </a:p>
          <a:p>
            <a:pPr>
              <a:defRPr/>
            </a:pPr>
            <a:r>
              <a:rPr lang="fr-BE" altLang="en-US" dirty="0" err="1"/>
              <a:t>These</a:t>
            </a:r>
            <a:r>
              <a:rPr lang="fr-BE" altLang="en-US" dirty="0"/>
              <a:t> </a:t>
            </a:r>
            <a:r>
              <a:rPr lang="fr-BE" altLang="en-US" dirty="0" err="1"/>
              <a:t>agreements</a:t>
            </a:r>
            <a:r>
              <a:rPr lang="fr-BE" altLang="en-US" dirty="0"/>
              <a:t> </a:t>
            </a:r>
            <a:r>
              <a:rPr lang="fr-BE" altLang="en-US" dirty="0" err="1"/>
              <a:t>can</a:t>
            </a:r>
            <a:r>
              <a:rPr lang="fr-BE" altLang="en-US" dirty="0"/>
              <a:t> move </a:t>
            </a:r>
            <a:r>
              <a:rPr lang="fr-BE" altLang="en-US" dirty="0" err="1"/>
              <a:t>students</a:t>
            </a:r>
            <a:r>
              <a:rPr lang="fr-BE" altLang="en-US" dirty="0"/>
              <a:t> for </a:t>
            </a:r>
            <a:r>
              <a:rPr lang="fr-BE" altLang="en-US" dirty="0" err="1"/>
              <a:t>study</a:t>
            </a:r>
            <a:r>
              <a:rPr lang="fr-BE" altLang="en-US" dirty="0"/>
              <a:t>, </a:t>
            </a:r>
            <a:r>
              <a:rPr lang="fr-BE" altLang="en-US" dirty="0" err="1"/>
              <a:t>students</a:t>
            </a:r>
            <a:r>
              <a:rPr lang="fr-BE" altLang="en-US" dirty="0"/>
              <a:t> for </a:t>
            </a:r>
            <a:r>
              <a:rPr lang="fr-BE" altLang="en-US" dirty="0" err="1"/>
              <a:t>traineeships</a:t>
            </a:r>
            <a:r>
              <a:rPr lang="fr-BE" altLang="en-US" dirty="0"/>
              <a:t>, and staff.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 err="1"/>
              <a:t>Mobility</a:t>
            </a:r>
            <a:r>
              <a:rPr lang="fr-BE" altLang="en-US" dirty="0"/>
              <a:t> </a:t>
            </a:r>
            <a:r>
              <a:rPr lang="fr-BE" altLang="en-US" dirty="0" err="1"/>
              <a:t>can</a:t>
            </a:r>
            <a:r>
              <a:rPr lang="fr-BE" altLang="en-US" dirty="0"/>
              <a:t> </a:t>
            </a:r>
            <a:r>
              <a:rPr lang="fr-BE" altLang="en-US" dirty="0" err="1"/>
              <a:t>be</a:t>
            </a:r>
            <a:r>
              <a:rPr lang="fr-BE" altLang="en-US" dirty="0"/>
              <a:t> in </a:t>
            </a:r>
            <a:r>
              <a:rPr lang="fr-BE" altLang="en-US" dirty="0" err="1"/>
              <a:t>either</a:t>
            </a:r>
            <a:r>
              <a:rPr lang="fr-BE" altLang="en-US" dirty="0"/>
              <a:t> direction.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/>
              <a:t>The </a:t>
            </a:r>
            <a:r>
              <a:rPr lang="fr-BE" altLang="en-US" dirty="0" err="1"/>
              <a:t>projects</a:t>
            </a:r>
            <a:r>
              <a:rPr lang="fr-BE" altLang="en-US" dirty="0"/>
              <a:t> are </a:t>
            </a:r>
            <a:r>
              <a:rPr lang="fr-BE" altLang="en-US" dirty="0" err="1"/>
              <a:t>proposed</a:t>
            </a:r>
            <a:r>
              <a:rPr lang="fr-BE" altLang="en-US" dirty="0"/>
              <a:t> by European </a:t>
            </a:r>
            <a:r>
              <a:rPr lang="fr-BE" altLang="en-US" dirty="0" err="1"/>
              <a:t>universities</a:t>
            </a:r>
            <a:r>
              <a:rPr lang="fr-BE" altLang="en-US" dirty="0"/>
              <a:t>. 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 err="1"/>
              <a:t>Each</a:t>
            </a:r>
            <a:r>
              <a:rPr lang="fr-BE" altLang="en-US" dirty="0"/>
              <a:t> European country </a:t>
            </a:r>
            <a:r>
              <a:rPr lang="fr-BE" altLang="en-US" dirty="0" err="1"/>
              <a:t>will</a:t>
            </a:r>
            <a:r>
              <a:rPr lang="fr-BE" altLang="en-US" dirty="0"/>
              <a:t> have a budget for </a:t>
            </a:r>
            <a:r>
              <a:rPr lang="fr-BE" altLang="en-US" dirty="0" err="1"/>
              <a:t>its</a:t>
            </a:r>
            <a:r>
              <a:rPr lang="fr-BE" altLang="en-US" dirty="0"/>
              <a:t> </a:t>
            </a:r>
            <a:r>
              <a:rPr lang="fr-BE" altLang="en-US" dirty="0" err="1"/>
              <a:t>universities</a:t>
            </a:r>
            <a:r>
              <a:rPr lang="fr-BE" altLang="en-US" dirty="0"/>
              <a:t> to </a:t>
            </a:r>
            <a:r>
              <a:rPr lang="fr-BE" altLang="en-US" dirty="0" err="1"/>
              <a:t>fund</a:t>
            </a:r>
            <a:r>
              <a:rPr lang="fr-BE" altLang="en-US" dirty="0"/>
              <a:t> </a:t>
            </a:r>
            <a:r>
              <a:rPr lang="fr-BE" altLang="en-US" dirty="0" err="1"/>
              <a:t>mobility</a:t>
            </a:r>
            <a:r>
              <a:rPr lang="fr-BE" altLang="en-US" dirty="0"/>
              <a:t> </a:t>
            </a:r>
            <a:r>
              <a:rPr lang="fr-BE" altLang="en-US" dirty="0" err="1"/>
              <a:t>agreements</a:t>
            </a:r>
            <a:r>
              <a:rPr lang="fr-BE" altLang="en-US" dirty="0"/>
              <a:t> </a:t>
            </a:r>
            <a:r>
              <a:rPr lang="fr-BE" altLang="en-US" dirty="0" err="1"/>
              <a:t>with</a:t>
            </a:r>
            <a:r>
              <a:rPr lang="fr-BE" altLang="en-US" dirty="0"/>
              <a:t> </a:t>
            </a:r>
            <a:r>
              <a:rPr lang="fr-BE" altLang="en-US" dirty="0" err="1"/>
              <a:t>scholarships</a:t>
            </a:r>
            <a:r>
              <a:rPr lang="fr-BE" altLang="en-US" dirty="0"/>
              <a:t> for all </a:t>
            </a:r>
            <a:r>
              <a:rPr lang="fr-BE" altLang="en-US" dirty="0" err="1"/>
              <a:t>regions</a:t>
            </a:r>
            <a:r>
              <a:rPr lang="fr-BE" altLang="en-US" dirty="0"/>
              <a:t> of the world. European </a:t>
            </a:r>
            <a:r>
              <a:rPr lang="fr-BE" altLang="en-US" dirty="0" err="1"/>
              <a:t>universities</a:t>
            </a:r>
            <a:r>
              <a:rPr lang="fr-BE" altLang="en-US" dirty="0"/>
              <a:t> </a:t>
            </a:r>
            <a:r>
              <a:rPr lang="fr-BE" altLang="en-US" dirty="0" err="1"/>
              <a:t>apply</a:t>
            </a:r>
            <a:r>
              <a:rPr lang="fr-BE" altLang="en-US" dirty="0"/>
              <a:t> to </a:t>
            </a:r>
            <a:r>
              <a:rPr lang="fr-BE" altLang="en-US" dirty="0" err="1"/>
              <a:t>their</a:t>
            </a:r>
            <a:r>
              <a:rPr lang="fr-BE" altLang="en-US" dirty="0"/>
              <a:t> national </a:t>
            </a:r>
            <a:r>
              <a:rPr lang="fr-BE" altLang="en-US" dirty="0" err="1"/>
              <a:t>agencies</a:t>
            </a:r>
            <a:r>
              <a:rPr lang="fr-BE" altLang="en-US" dirty="0"/>
              <a:t>.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/>
              <a:t>The </a:t>
            </a:r>
            <a:r>
              <a:rPr lang="fr-BE" altLang="en-US" dirty="0" err="1"/>
              <a:t>funding</a:t>
            </a:r>
            <a:r>
              <a:rPr lang="fr-BE" altLang="en-US" dirty="0"/>
              <a:t> </a:t>
            </a:r>
            <a:r>
              <a:rPr lang="fr-BE" altLang="en-US" dirty="0" err="1"/>
              <a:t>covers</a:t>
            </a:r>
            <a:r>
              <a:rPr lang="fr-BE" altLang="en-US" dirty="0"/>
              <a:t>:</a:t>
            </a:r>
          </a:p>
          <a:p>
            <a:pPr marL="171450" indent="-171450">
              <a:buFontTx/>
              <a:buChar char="-"/>
              <a:defRPr/>
            </a:pPr>
            <a:r>
              <a:rPr lang="fr-BE" altLang="en-US" dirty="0"/>
              <a:t>Living </a:t>
            </a:r>
            <a:r>
              <a:rPr lang="fr-BE" altLang="en-US" dirty="0" err="1"/>
              <a:t>costs</a:t>
            </a:r>
            <a:r>
              <a:rPr lang="fr-BE" altLang="en-US" dirty="0"/>
              <a:t> for </a:t>
            </a:r>
            <a:r>
              <a:rPr lang="fr-BE" altLang="en-US" dirty="0" err="1"/>
              <a:t>individuals</a:t>
            </a:r>
            <a:r>
              <a:rPr lang="fr-BE" altLang="en-US" dirty="0"/>
              <a:t> </a:t>
            </a:r>
          </a:p>
          <a:p>
            <a:pPr marL="171450" indent="-171450">
              <a:buFontTx/>
              <a:buChar char="-"/>
              <a:defRPr/>
            </a:pPr>
            <a:r>
              <a:rPr lang="fr-BE" altLang="en-US" dirty="0"/>
              <a:t>Contribution to </a:t>
            </a:r>
            <a:r>
              <a:rPr lang="fr-BE" altLang="en-US" dirty="0" err="1"/>
              <a:t>travel</a:t>
            </a:r>
            <a:r>
              <a:rPr lang="fr-BE" altLang="en-US" dirty="0"/>
              <a:t> </a:t>
            </a:r>
            <a:r>
              <a:rPr lang="fr-BE" altLang="en-US" dirty="0" err="1"/>
              <a:t>costs</a:t>
            </a:r>
            <a:r>
              <a:rPr lang="fr-BE" altLang="en-US" dirty="0"/>
              <a:t> for </a:t>
            </a:r>
            <a:r>
              <a:rPr lang="fr-BE" altLang="en-US" dirty="0" err="1"/>
              <a:t>individuals</a:t>
            </a:r>
            <a:endParaRPr lang="fr-BE" altLang="en-US" dirty="0"/>
          </a:p>
          <a:p>
            <a:pPr marL="171450" indent="-171450">
              <a:buFontTx/>
              <a:buChar char="-"/>
              <a:defRPr/>
            </a:pPr>
            <a:r>
              <a:rPr lang="fr-BE" altLang="en-US" dirty="0"/>
              <a:t>An ‘operating </a:t>
            </a:r>
            <a:r>
              <a:rPr lang="fr-BE" altLang="en-US" dirty="0" err="1"/>
              <a:t>cost</a:t>
            </a:r>
            <a:r>
              <a:rPr lang="fr-BE" altLang="en-US" dirty="0"/>
              <a:t>’ </a:t>
            </a:r>
            <a:r>
              <a:rPr lang="fr-BE" altLang="en-US" dirty="0" err="1"/>
              <a:t>allowance</a:t>
            </a:r>
            <a:r>
              <a:rPr lang="fr-BE" altLang="en-US" dirty="0"/>
              <a:t> per </a:t>
            </a:r>
            <a:r>
              <a:rPr lang="fr-BE" altLang="en-US" dirty="0" err="1"/>
              <a:t>invidual</a:t>
            </a:r>
            <a:r>
              <a:rPr lang="fr-BE" altLang="en-US" dirty="0"/>
              <a:t> </a:t>
            </a:r>
            <a:r>
              <a:rPr lang="fr-BE" altLang="en-US" dirty="0" err="1"/>
              <a:t>paid</a:t>
            </a:r>
            <a:r>
              <a:rPr lang="fr-BE" altLang="en-US" dirty="0"/>
              <a:t> to the </a:t>
            </a:r>
            <a:r>
              <a:rPr lang="fr-BE" altLang="en-US" dirty="0" err="1"/>
              <a:t>partnership</a:t>
            </a:r>
            <a:r>
              <a:rPr lang="fr-BE" altLang="en-US" dirty="0"/>
              <a:t> to </a:t>
            </a:r>
            <a:r>
              <a:rPr lang="fr-BE" altLang="en-US" dirty="0" err="1"/>
              <a:t>cover</a:t>
            </a:r>
            <a:r>
              <a:rPr lang="fr-BE" altLang="en-US" dirty="0"/>
              <a:t> the </a:t>
            </a:r>
            <a:r>
              <a:rPr lang="fr-BE" altLang="en-US" dirty="0" err="1"/>
              <a:t>costs</a:t>
            </a:r>
            <a:r>
              <a:rPr lang="fr-BE" altLang="en-US" dirty="0"/>
              <a:t> of running the </a:t>
            </a:r>
            <a:r>
              <a:rPr lang="fr-BE" altLang="en-US" dirty="0" err="1"/>
              <a:t>partnership</a:t>
            </a:r>
            <a:r>
              <a:rPr lang="fr-BE" altLang="en-US" dirty="0"/>
              <a:t>.</a:t>
            </a:r>
          </a:p>
          <a:p>
            <a:pPr>
              <a:defRPr/>
            </a:pPr>
            <a:r>
              <a:rPr lang="fr-BE" altLang="en-US" dirty="0"/>
              <a:t>There are no </a:t>
            </a:r>
            <a:r>
              <a:rPr lang="fr-BE" altLang="en-US" dirty="0" err="1"/>
              <a:t>fees</a:t>
            </a:r>
            <a:r>
              <a:rPr lang="fr-BE" altLang="en-US" dirty="0"/>
              <a:t> </a:t>
            </a:r>
            <a:r>
              <a:rPr lang="fr-BE" altLang="en-US" dirty="0" err="1"/>
              <a:t>covered</a:t>
            </a:r>
            <a:r>
              <a:rPr lang="fr-BE" altLang="en-US" dirty="0"/>
              <a:t> in the </a:t>
            </a:r>
            <a:r>
              <a:rPr lang="fr-BE" altLang="en-US" dirty="0" err="1"/>
              <a:t>grant</a:t>
            </a:r>
            <a:r>
              <a:rPr lang="fr-BE" altLang="en-US" dirty="0"/>
              <a:t> – the </a:t>
            </a:r>
            <a:r>
              <a:rPr lang="fr-BE" altLang="en-US" dirty="0" err="1"/>
              <a:t>two</a:t>
            </a:r>
            <a:r>
              <a:rPr lang="fr-BE" altLang="en-US" dirty="0"/>
              <a:t> </a:t>
            </a:r>
            <a:r>
              <a:rPr lang="fr-BE" altLang="en-US" dirty="0" err="1"/>
              <a:t>sides</a:t>
            </a:r>
            <a:r>
              <a:rPr lang="fr-BE" altLang="en-US" dirty="0"/>
              <a:t> </a:t>
            </a:r>
            <a:r>
              <a:rPr lang="fr-BE" altLang="en-US" dirty="0" err="1"/>
              <a:t>agree</a:t>
            </a:r>
            <a:r>
              <a:rPr lang="fr-BE" altLang="en-US" dirty="0"/>
              <a:t> to </a:t>
            </a:r>
            <a:r>
              <a:rPr lang="fr-BE" altLang="en-US" dirty="0" err="1"/>
              <a:t>waiver</a:t>
            </a:r>
            <a:r>
              <a:rPr lang="fr-BE" altLang="en-US" dirty="0"/>
              <a:t> </a:t>
            </a:r>
            <a:r>
              <a:rPr lang="fr-BE" altLang="en-US" dirty="0" err="1"/>
              <a:t>any</a:t>
            </a:r>
            <a:r>
              <a:rPr lang="fr-BE" altLang="en-US" dirty="0"/>
              <a:t> participation </a:t>
            </a:r>
            <a:r>
              <a:rPr lang="fr-BE" altLang="en-US" dirty="0" err="1"/>
              <a:t>costs</a:t>
            </a:r>
            <a:r>
              <a:rPr lang="fr-BE" altLang="en-US" dirty="0"/>
              <a:t>.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 err="1"/>
              <a:t>Universities</a:t>
            </a:r>
            <a:r>
              <a:rPr lang="fr-BE" altLang="en-US" dirty="0"/>
              <a:t> in non-</a:t>
            </a:r>
            <a:r>
              <a:rPr lang="fr-BE" altLang="en-US" dirty="0" err="1"/>
              <a:t>associated</a:t>
            </a:r>
            <a:r>
              <a:rPr lang="fr-BE" altLang="en-US" dirty="0"/>
              <a:t> </a:t>
            </a:r>
            <a:r>
              <a:rPr lang="fr-BE" altLang="en-US" dirty="0" err="1"/>
              <a:t>third</a:t>
            </a:r>
            <a:r>
              <a:rPr lang="fr-BE" altLang="en-US" dirty="0"/>
              <a:t> countries (</a:t>
            </a:r>
            <a:r>
              <a:rPr lang="fr-BE" altLang="en-US" dirty="0" err="1"/>
              <a:t>outside</a:t>
            </a:r>
            <a:r>
              <a:rPr lang="fr-BE" altLang="en-US" dirty="0"/>
              <a:t> Europe)  </a:t>
            </a:r>
            <a:r>
              <a:rPr lang="fr-BE" altLang="en-US" dirty="0" err="1"/>
              <a:t>should</a:t>
            </a:r>
            <a:r>
              <a:rPr lang="fr-BE" altLang="en-US" dirty="0"/>
              <a:t> </a:t>
            </a:r>
            <a:r>
              <a:rPr lang="fr-BE" altLang="en-US" dirty="0" err="1"/>
              <a:t>therefore</a:t>
            </a:r>
            <a:r>
              <a:rPr lang="fr-BE" altLang="en-US" dirty="0"/>
              <a:t> talk to the European </a:t>
            </a:r>
            <a:r>
              <a:rPr lang="fr-BE" altLang="en-US" dirty="0" err="1"/>
              <a:t>academic</a:t>
            </a:r>
            <a:r>
              <a:rPr lang="fr-BE" altLang="en-US" dirty="0"/>
              <a:t> contacts </a:t>
            </a:r>
            <a:r>
              <a:rPr lang="fr-BE" altLang="en-US" dirty="0" err="1"/>
              <a:t>they</a:t>
            </a:r>
            <a:r>
              <a:rPr lang="fr-BE" altLang="en-US" dirty="0"/>
              <a:t> have about planning </a:t>
            </a:r>
            <a:r>
              <a:rPr lang="fr-BE" altLang="en-US" dirty="0" err="1"/>
              <a:t>mobility</a:t>
            </a:r>
            <a:r>
              <a:rPr lang="fr-BE" altLang="en-US" dirty="0"/>
              <a:t> </a:t>
            </a:r>
            <a:r>
              <a:rPr lang="fr-BE" altLang="en-US" dirty="0" err="1"/>
              <a:t>with</a:t>
            </a:r>
            <a:r>
              <a:rPr lang="fr-BE" altLang="en-US" dirty="0"/>
              <a:t> Erasmus+</a:t>
            </a:r>
          </a:p>
          <a:p>
            <a:pPr>
              <a:defRPr/>
            </a:pPr>
            <a:endParaRPr lang="fr-BE" altLang="en-US" dirty="0"/>
          </a:p>
          <a:p>
            <a:pPr>
              <a:defRPr/>
            </a:pPr>
            <a:r>
              <a:rPr lang="fr-BE" altLang="en-US" dirty="0" err="1"/>
              <a:t>Each</a:t>
            </a:r>
            <a:r>
              <a:rPr lang="fr-BE" altLang="en-US" dirty="0"/>
              <a:t> European country </a:t>
            </a:r>
            <a:r>
              <a:rPr lang="fr-BE" altLang="en-US" dirty="0" err="1"/>
              <a:t>will</a:t>
            </a:r>
            <a:r>
              <a:rPr lang="fr-BE" altLang="en-US" dirty="0"/>
              <a:t> have budget to </a:t>
            </a:r>
            <a:r>
              <a:rPr lang="fr-BE" altLang="en-US" dirty="0" err="1"/>
              <a:t>cooperate</a:t>
            </a:r>
            <a:r>
              <a:rPr lang="fr-BE" altLang="en-US" dirty="0"/>
              <a:t> </a:t>
            </a:r>
            <a:r>
              <a:rPr lang="fr-BE" altLang="en-US" dirty="0" err="1"/>
              <a:t>with</a:t>
            </a:r>
            <a:r>
              <a:rPr lang="fr-BE" altLang="en-US" dirty="0"/>
              <a:t> </a:t>
            </a:r>
            <a:r>
              <a:rPr lang="fr-BE" altLang="en-US" dirty="0" err="1"/>
              <a:t>each</a:t>
            </a:r>
            <a:r>
              <a:rPr lang="fr-BE" altLang="en-US" dirty="0"/>
              <a:t> part of the world.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010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373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6EE0DFF1-0838-4737-A0C5-45118F5EF0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AF39133-6077-4EED-9AB0-28E08A106175}" type="slidenum">
              <a:rPr lang="en-US" altLang="en-US" sz="1200"/>
              <a:pPr/>
              <a:t>32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FB78DF7-863F-4893-802F-E966A3B61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FE69E39-997A-47D7-8405-30ADFA1EB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76C8A985-5F05-4608-B699-986CD5E3D6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6AEF132-8C73-4C09-98DA-E8B19C9022A0}" type="slidenum">
              <a:rPr lang="en-US" altLang="en-US" sz="1200"/>
              <a:pPr/>
              <a:t>33</a:t>
            </a:fld>
            <a:endParaRPr lang="en-US" altLang="en-US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6462E9CE-3F7F-4400-85C0-F661D100FF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B360ED8C-1E47-46D3-B841-62FA426BDF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74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55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Through policies and frameworks</a:t>
            </a:r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6E4F5-54B6-451C-B27D-C8B13795CE7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132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 do not do research, but contribute to drive research in the university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Value of research: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creating knowledge needed for teaching and learning;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Developing knowledge for influencing development policy;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Developing innovations contributing to national, regional, and international development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Improving KAB ranking, which is essential for attracting human and financial resources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Research and resulting publications determine how far you go with your careers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Additional income to self, university, local government and </a:t>
            </a:r>
            <a:r>
              <a:rPr lang="en-US" altLang="en-US" dirty="0" err="1">
                <a:latin typeface="Arial" panose="020B0604020202020204" pitchFamily="34" charset="0"/>
              </a:rPr>
              <a:t>and</a:t>
            </a:r>
            <a:r>
              <a:rPr lang="en-US" altLang="en-US" dirty="0">
                <a:latin typeface="Arial" panose="020B0604020202020204" pitchFamily="34" charset="0"/>
              </a:rPr>
              <a:t> nationally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 of </a:t>
            </a:r>
            <a:r>
              <a:rPr lang="en-US" altLang="en-US" dirty="0" err="1">
                <a:latin typeface="Arial" panose="020B0604020202020204" pitchFamily="34" charset="0"/>
              </a:rPr>
              <a:t>HEIsThere</a:t>
            </a:r>
            <a:r>
              <a:rPr lang="en-US" altLang="en-US" dirty="0">
                <a:latin typeface="Arial" panose="020B0604020202020204" pitchFamily="34" charset="0"/>
              </a:rPr>
              <a:t> is sufficient evidence indicating that universities with a clear research roadmap, increased investments in research, and increased research outputs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have a higher potential for growth.</a:t>
            </a:r>
          </a:p>
        </p:txBody>
      </p:sp>
    </p:spTree>
    <p:extLst>
      <p:ext uri="{BB962C8B-B14F-4D97-AF65-F5344CB8AC3E}">
        <p14:creationId xmlns:p14="http://schemas.microsoft.com/office/powerpoint/2010/main" val="1680137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a typeface="+mn-ea"/>
              </a:rPr>
              <a:t>Aligned to University strategy 2021-2025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82810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597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CED8E28-8A18-45A2-910B-0BD160AE3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353757-16E5-4EB6-AFA1-F2044AA97181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F8A13CD-E4F5-442B-A633-9CAB2E8B7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9DF3AD0-7D84-4295-9EFD-89ED3239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02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kab.ac.ug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kab.ac.ug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kab.ac.ug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s://kab.ac.ug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s://kab.ac.ug/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ab.ac.ug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ab.ac.ug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s://kab.ac.ug/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5"/>
          <p:cNvPicPr preferRelativeResize="0"/>
          <p:nvPr/>
        </p:nvPicPr>
        <p:blipFill rotWithShape="1">
          <a:blip r:embed="rId2">
            <a:alphaModFix/>
          </a:blip>
          <a:srcRect l="162" r="160"/>
          <a:stretch/>
        </p:blipFill>
        <p:spPr>
          <a:xfrm>
            <a:off x="9526" y="2699275"/>
            <a:ext cx="12191999" cy="179652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5"/>
          <p:cNvSpPr txBox="1">
            <a:spLocks noGrp="1"/>
          </p:cNvSpPr>
          <p:nvPr>
            <p:ph type="ctrTitle"/>
          </p:nvPr>
        </p:nvSpPr>
        <p:spPr>
          <a:xfrm>
            <a:off x="976843" y="2819401"/>
            <a:ext cx="10238315" cy="1560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>
                <a:solidFill>
                  <a:srgbClr val="00336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5" name="Google Shape;155;p25"/>
          <p:cNvSpPr txBox="1">
            <a:spLocks noGrp="1"/>
          </p:cNvSpPr>
          <p:nvPr>
            <p:ph type="subTitle" idx="1"/>
          </p:nvPr>
        </p:nvSpPr>
        <p:spPr>
          <a:xfrm>
            <a:off x="1039285" y="4724399"/>
            <a:ext cx="10238315" cy="1250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800"/>
              <a:buFont typeface="Noto Sans Symbols"/>
              <a:buNone/>
              <a:defRPr>
                <a:solidFill>
                  <a:srgbClr val="0B8C45"/>
                </a:solidFill>
              </a:defRPr>
            </a:lvl1pPr>
            <a:lvl2pPr lvl="1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Char char="▪"/>
              <a:defRPr/>
            </a:lvl2pPr>
            <a:lvl3pPr lvl="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6pPr>
            <a:lvl7pPr lvl="6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7pPr>
            <a:lvl8pPr lvl="7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8pPr>
            <a:lvl9pPr lvl="8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6" name="Google Shape;156;p25"/>
          <p:cNvSpPr txBox="1">
            <a:spLocks noGrp="1"/>
          </p:cNvSpPr>
          <p:nvPr>
            <p:ph type="dt" idx="10"/>
          </p:nvPr>
        </p:nvSpPr>
        <p:spPr>
          <a:xfrm>
            <a:off x="914400" y="6198207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57" name="Google Shape;157;p25"/>
          <p:cNvSpPr txBox="1">
            <a:spLocks noGrp="1"/>
          </p:cNvSpPr>
          <p:nvPr>
            <p:ph type="sldNum" idx="12"/>
          </p:nvPr>
        </p:nvSpPr>
        <p:spPr>
          <a:xfrm>
            <a:off x="8737600" y="6198207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fld id="{7CDBEDBC-F97E-4F91-9E96-EB958B6B4C4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58" name="Google Shape;158;p25"/>
          <p:cNvSpPr/>
          <p:nvPr/>
        </p:nvSpPr>
        <p:spPr>
          <a:xfrm>
            <a:off x="0" y="6730698"/>
            <a:ext cx="12192000" cy="127303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2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62779" y="299688"/>
            <a:ext cx="2266445" cy="226644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D5933A6-5DBC-6115-3F6E-D332003282DC}"/>
              </a:ext>
            </a:extLst>
          </p:cNvPr>
          <p:cNvSpPr/>
          <p:nvPr userDrawn="1"/>
        </p:nvSpPr>
        <p:spPr bwMode="auto">
          <a:xfrm>
            <a:off x="0" y="6730697"/>
            <a:ext cx="12192000" cy="127303"/>
          </a:xfrm>
          <a:prstGeom prst="rect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" name="Picture 11">
            <a:hlinkClick r:id="rId3"/>
            <a:extLst>
              <a:ext uri="{FF2B5EF4-FFF2-40B4-BE49-F238E27FC236}">
                <a16:creationId xmlns:a16="http://schemas.microsoft.com/office/drawing/2014/main" id="{D69B3002-FE57-D761-01BC-72D0A306301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 bwMode="auto">
          <a:xfrm>
            <a:off x="4962778" y="299688"/>
            <a:ext cx="2266445" cy="226644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055F15A-DB73-97B8-7E06-42748D7AB3E0}"/>
              </a:ext>
            </a:extLst>
          </p:cNvPr>
          <p:cNvSpPr txBox="1"/>
          <p:nvPr userDrawn="1"/>
        </p:nvSpPr>
        <p:spPr>
          <a:xfrm>
            <a:off x="4115923" y="6383179"/>
            <a:ext cx="39601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25000"/>
                  </a:schemeClr>
                </a:solidFill>
              </a:rPr>
              <a:t>Template designed by the eLearning Unit @Kab</a:t>
            </a:r>
          </a:p>
        </p:txBody>
      </p:sp>
    </p:spTree>
    <p:extLst>
      <p:ext uri="{BB962C8B-B14F-4D97-AF65-F5344CB8AC3E}">
        <p14:creationId xmlns:p14="http://schemas.microsoft.com/office/powerpoint/2010/main" val="160807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28"/>
          <p:cNvGrpSpPr/>
          <p:nvPr/>
        </p:nvGrpSpPr>
        <p:grpSpPr>
          <a:xfrm>
            <a:off x="9524" y="0"/>
            <a:ext cx="12191999" cy="1419503"/>
            <a:chOff x="9525" y="2"/>
            <a:chExt cx="12191999" cy="1419503"/>
          </a:xfrm>
        </p:grpSpPr>
        <p:pic>
          <p:nvPicPr>
            <p:cNvPr id="183" name="Google Shape;183;p28"/>
            <p:cNvPicPr preferRelativeResize="0"/>
            <p:nvPr/>
          </p:nvPicPr>
          <p:blipFill rotWithShape="1">
            <a:blip r:embed="rId2">
              <a:alphaModFix/>
            </a:blip>
            <a:srcRect l="162" r="160" b="31313"/>
            <a:stretch/>
          </p:blipFill>
          <p:spPr>
            <a:xfrm>
              <a:off x="9525" y="2"/>
              <a:ext cx="12191999" cy="12339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4" name="Google Shape;184;p28"/>
            <p:cNvSpPr/>
            <p:nvPr/>
          </p:nvSpPr>
          <p:spPr>
            <a:xfrm>
              <a:off x="9525" y="1338782"/>
              <a:ext cx="12191999" cy="80723"/>
            </a:xfrm>
            <a:prstGeom prst="rect">
              <a:avLst/>
            </a:prstGeom>
            <a:solidFill>
              <a:srgbClr val="0072B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2400" b="1" i="0" u="none" strike="noStrike" cap="none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28"/>
          <p:cNvSpPr txBox="1">
            <a:spLocks noGrp="1"/>
          </p:cNvSpPr>
          <p:nvPr>
            <p:ph type="title"/>
          </p:nvPr>
        </p:nvSpPr>
        <p:spPr>
          <a:xfrm>
            <a:off x="578710" y="304800"/>
            <a:ext cx="10869083" cy="91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>
                <a:solidFill>
                  <a:schemeClr val="bg2">
                    <a:lumMod val="50000"/>
                  </a:schemeClr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86" name="Google Shape;186;p28"/>
          <p:cNvSpPr txBox="1">
            <a:spLocks noGrp="1"/>
          </p:cNvSpPr>
          <p:nvPr>
            <p:ph type="body" idx="1"/>
          </p:nvPr>
        </p:nvSpPr>
        <p:spPr>
          <a:xfrm>
            <a:off x="708885" y="1594319"/>
            <a:ext cx="5304367" cy="4167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440256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72BC"/>
              </a:buClr>
              <a:buSzPts val="1600"/>
              <a:buChar char="▪"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1219170" lvl="1" indent="-414856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B8C45"/>
              </a:buClr>
              <a:buSzPts val="1300"/>
              <a:buChar char="▪"/>
              <a:defRPr sz="2400"/>
            </a:lvl2pPr>
            <a:lvl3pPr marL="1828754" lvl="2" indent="-43178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500"/>
              <a:buFont typeface="Gill Sans"/>
              <a:buChar char="•"/>
              <a:defRPr sz="2000"/>
            </a:lvl3pPr>
            <a:lvl4pPr marL="2438339" lvl="3" indent="-4233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B8C45"/>
              </a:buClr>
              <a:buSzPts val="1400"/>
              <a:buFont typeface="Gill Sans"/>
              <a:buChar char="•"/>
              <a:defRPr sz="1867"/>
            </a:lvl4pPr>
            <a:lvl5pPr marL="3047924" lvl="4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100"/>
              <a:buFont typeface="Gill Sans"/>
              <a:buChar char="•"/>
              <a:defRPr sz="1867"/>
            </a:lvl5pPr>
            <a:lvl6pPr marL="3657509" lvl="5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6pPr>
            <a:lvl7pPr marL="4267093" lvl="6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7pPr>
            <a:lvl8pPr marL="4876678" lvl="7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8pPr>
            <a:lvl9pPr marL="5486263" lvl="8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2"/>
          </p:nvPr>
        </p:nvSpPr>
        <p:spPr>
          <a:xfrm>
            <a:off x="6218567" y="1594319"/>
            <a:ext cx="5306483" cy="4167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440256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72BC"/>
              </a:buClr>
              <a:buSzPts val="1600"/>
              <a:buChar char="▪"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1219170" lvl="1" indent="-414856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B8C45"/>
              </a:buClr>
              <a:buSzPts val="1300"/>
              <a:buChar char="▪"/>
              <a:defRPr sz="2400"/>
            </a:lvl2pPr>
            <a:lvl3pPr marL="1828754" lvl="2" indent="-43178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500"/>
              <a:buFont typeface="Gill Sans"/>
              <a:buChar char="•"/>
              <a:defRPr sz="2000"/>
            </a:lvl3pPr>
            <a:lvl4pPr marL="2438339" lvl="3" indent="-4233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B8C45"/>
              </a:buClr>
              <a:buSzPts val="1400"/>
              <a:buFont typeface="Gill Sans"/>
              <a:buChar char="•"/>
              <a:defRPr sz="1867"/>
            </a:lvl4pPr>
            <a:lvl5pPr marL="3047924" lvl="4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100"/>
              <a:buFont typeface="Gill Sans"/>
              <a:buChar char="•"/>
              <a:defRPr sz="1867"/>
            </a:lvl5pPr>
            <a:lvl6pPr marL="3657509" lvl="5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6pPr>
            <a:lvl7pPr marL="4267093" lvl="6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7pPr>
            <a:lvl8pPr marL="4876678" lvl="7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8pPr>
            <a:lvl9pPr marL="5486263" lvl="8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Gill Sans"/>
              <a:buChar char="•"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8" name="Google Shape;188;p28"/>
          <p:cNvSpPr txBox="1">
            <a:spLocks noGrp="1"/>
          </p:cNvSpPr>
          <p:nvPr>
            <p:ph type="ftr" idx="11"/>
          </p:nvPr>
        </p:nvSpPr>
        <p:spPr>
          <a:xfrm>
            <a:off x="4175124" y="6114872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8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8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1" name="Google Shape;191;p2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C3312F89-A23B-2D9B-0421-F5DD91E268F1}"/>
              </a:ext>
            </a:extLst>
          </p:cNvPr>
          <p:cNvSpPr/>
          <p:nvPr userDrawn="1"/>
        </p:nvSpPr>
        <p:spPr bwMode="auto">
          <a:xfrm>
            <a:off x="755062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Rectangle 69">
            <a:extLst>
              <a:ext uri="{FF2B5EF4-FFF2-40B4-BE49-F238E27FC236}">
                <a16:creationId xmlns:a16="http://schemas.microsoft.com/office/drawing/2014/main" id="{365560A4-1C1F-14E3-F98E-0C597B8A14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7002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05C2FCDF-F0B2-1298-154B-1F1D536C1A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680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senter Details">
  <p:cSld name="Presenter Detail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/>
          <p:nvPr/>
        </p:nvSpPr>
        <p:spPr>
          <a:xfrm>
            <a:off x="9526" y="3525556"/>
            <a:ext cx="12191999" cy="80723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4" name="Google Shape;194;p29"/>
          <p:cNvPicPr preferRelativeResize="0"/>
          <p:nvPr/>
        </p:nvPicPr>
        <p:blipFill rotWithShape="1">
          <a:blip r:embed="rId2">
            <a:alphaModFix/>
          </a:blip>
          <a:srcRect l="30967" t="-317" r="17116" b="317"/>
          <a:stretch/>
        </p:blipFill>
        <p:spPr>
          <a:xfrm>
            <a:off x="9525" y="1"/>
            <a:ext cx="12182475" cy="3446604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5257801" y="1735591"/>
            <a:ext cx="6290735" cy="109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ftr" idx="11"/>
          </p:nvPr>
        </p:nvSpPr>
        <p:spPr>
          <a:xfrm>
            <a:off x="3479367" y="6181725"/>
            <a:ext cx="510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>
                <a:solidFill>
                  <a:schemeClr val="bg1">
                    <a:lumMod val="25000"/>
                  </a:schemeClr>
                </a:solidFill>
              </a:rPr>
              <a:t>Template designed by the eLearning Unit @Kab</a:t>
            </a:r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97" name="Google Shape;197;p29"/>
          <p:cNvSpPr txBox="1">
            <a:spLocks noGrp="1"/>
          </p:cNvSpPr>
          <p:nvPr>
            <p:ph type="body" idx="1"/>
          </p:nvPr>
        </p:nvSpPr>
        <p:spPr>
          <a:xfrm>
            <a:off x="5257800" y="3830472"/>
            <a:ext cx="6349067" cy="1821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867" b="1">
                <a:solidFill>
                  <a:schemeClr val="bg2">
                    <a:lumMod val="50000"/>
                  </a:schemeClr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800"/>
              <a:buNone/>
              <a:defRPr sz="1600" b="1">
                <a:solidFill>
                  <a:srgbClr val="0B8C45"/>
                </a:solidFill>
              </a:defRPr>
            </a:lvl2pPr>
            <a:lvl3pPr marL="1828754" lvl="2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100"/>
              <a:buFont typeface="Gill Sans"/>
              <a:buNone/>
              <a:defRPr sz="1467"/>
            </a:lvl3pPr>
            <a:lvl4pPr marL="2438339" lvl="3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200"/>
            </a:lvl4pPr>
            <a:lvl5pPr marL="3047924" lvl="4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800"/>
              <a:buFont typeface="Gill Sans"/>
              <a:buNone/>
              <a:defRPr sz="1200"/>
            </a:lvl5pPr>
            <a:lvl6pPr marL="3657509" lvl="5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6pPr>
            <a:lvl7pPr marL="4267093" lvl="6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7pPr>
            <a:lvl8pPr marL="4876678" lvl="7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8pPr>
            <a:lvl9pPr marL="5486263" lvl="8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8" name="Google Shape;198;p29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9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9"/>
          <p:cNvSpPr/>
          <p:nvPr/>
        </p:nvSpPr>
        <p:spPr>
          <a:xfrm>
            <a:off x="558800" y="1556685"/>
            <a:ext cx="3860800" cy="38608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1" name="Google Shape;201;p29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415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p30"/>
          <p:cNvPicPr preferRelativeResize="0"/>
          <p:nvPr/>
        </p:nvPicPr>
        <p:blipFill rotWithShape="1">
          <a:blip r:embed="rId2">
            <a:alphaModFix/>
          </a:blip>
          <a:srcRect l="30967" t="-317" r="17116" b="317"/>
          <a:stretch/>
        </p:blipFill>
        <p:spPr>
          <a:xfrm>
            <a:off x="9525" y="1"/>
            <a:ext cx="12182475" cy="3446604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30"/>
          <p:cNvSpPr txBox="1">
            <a:spLocks noGrp="1"/>
          </p:cNvSpPr>
          <p:nvPr>
            <p:ph type="title"/>
          </p:nvPr>
        </p:nvSpPr>
        <p:spPr>
          <a:xfrm>
            <a:off x="963084" y="186955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4000" b="1" cap="none">
                <a:solidFill>
                  <a:schemeClr val="accent1">
                    <a:lumMod val="50000"/>
                  </a:schemeClr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05" name="Google Shape;205;p30"/>
          <p:cNvSpPr txBox="1">
            <a:spLocks noGrp="1"/>
          </p:cNvSpPr>
          <p:nvPr>
            <p:ph type="body" idx="1"/>
          </p:nvPr>
        </p:nvSpPr>
        <p:spPr>
          <a:xfrm>
            <a:off x="963084" y="4126039"/>
            <a:ext cx="10363200" cy="1160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609585" lvl="0" indent="-304792" algn="ctr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2400" b="1">
                <a:solidFill>
                  <a:srgbClr val="0072BC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1867"/>
            </a:lvl2pPr>
            <a:lvl3pPr marL="1828754" lvl="2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200"/>
              <a:buFont typeface="Gill Sans"/>
              <a:buNone/>
              <a:defRPr sz="1600"/>
            </a:lvl3pPr>
            <a:lvl4pPr marL="2438339" lvl="3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100"/>
              <a:buFont typeface="Gill Sans"/>
              <a:buNone/>
              <a:defRPr sz="1467"/>
            </a:lvl4pPr>
            <a:lvl5pPr marL="3047924" lvl="4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467"/>
            </a:lvl5pPr>
            <a:lvl6pPr marL="3657509" lvl="5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467"/>
            </a:lvl6pPr>
            <a:lvl7pPr marL="4267093" lvl="6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467"/>
            </a:lvl7pPr>
            <a:lvl8pPr marL="4876678" lvl="7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467"/>
            </a:lvl8pPr>
            <a:lvl9pPr marL="5486263" lvl="8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900"/>
              <a:buFont typeface="Gill Sans"/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6" name="Google Shape;206;p30"/>
          <p:cNvSpPr txBox="1">
            <a:spLocks noGrp="1"/>
          </p:cNvSpPr>
          <p:nvPr>
            <p:ph type="ftr" idx="11"/>
          </p:nvPr>
        </p:nvSpPr>
        <p:spPr>
          <a:xfrm>
            <a:off x="4162751" y="6052088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0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0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0"/>
          <p:cNvSpPr/>
          <p:nvPr/>
        </p:nvSpPr>
        <p:spPr>
          <a:xfrm flipH="1">
            <a:off x="0" y="3487088"/>
            <a:ext cx="12192000" cy="94313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p3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0210BC94-844D-36F7-3F3A-A0666986228B}"/>
              </a:ext>
            </a:extLst>
          </p:cNvPr>
          <p:cNvSpPr/>
          <p:nvPr userDrawn="1"/>
        </p:nvSpPr>
        <p:spPr bwMode="auto">
          <a:xfrm>
            <a:off x="755062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69">
            <a:extLst>
              <a:ext uri="{FF2B5EF4-FFF2-40B4-BE49-F238E27FC236}">
                <a16:creationId xmlns:a16="http://schemas.microsoft.com/office/drawing/2014/main" id="{18F43B4A-7C05-C5A0-F81C-B839664166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7002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324AA3-EDC1-F193-6327-FD891EA9F070}"/>
              </a:ext>
            </a:extLst>
          </p:cNvPr>
          <p:cNvSpPr/>
          <p:nvPr userDrawn="1"/>
        </p:nvSpPr>
        <p:spPr bwMode="auto">
          <a:xfrm rot="10800000" flipV="1">
            <a:off x="0" y="3487086"/>
            <a:ext cx="12192000" cy="94314"/>
          </a:xfrm>
          <a:prstGeom prst="rect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Picture 13">
            <a:hlinkClick r:id="rId3"/>
            <a:extLst>
              <a:ext uri="{FF2B5EF4-FFF2-40B4-BE49-F238E27FC236}">
                <a16:creationId xmlns:a16="http://schemas.microsoft.com/office/drawing/2014/main" id="{31691530-50B6-4E09-B9FF-0B5C204BF41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4505411-F6B1-9E13-795E-1C2BA88D2650}"/>
              </a:ext>
            </a:extLst>
          </p:cNvPr>
          <p:cNvSpPr txBox="1"/>
          <p:nvPr userDrawn="1"/>
        </p:nvSpPr>
        <p:spPr>
          <a:xfrm>
            <a:off x="4115923" y="6383179"/>
            <a:ext cx="39601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25000"/>
                  </a:schemeClr>
                </a:solidFill>
              </a:rPr>
              <a:t>Template by the eLearning Unit @Kab</a:t>
            </a:r>
          </a:p>
        </p:txBody>
      </p:sp>
    </p:spTree>
    <p:extLst>
      <p:ext uri="{BB962C8B-B14F-4D97-AF65-F5344CB8AC3E}">
        <p14:creationId xmlns:p14="http://schemas.microsoft.com/office/powerpoint/2010/main" val="66371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797F578-57C0-368D-BB7A-64F9483C4FA4}"/>
              </a:ext>
            </a:extLst>
          </p:cNvPr>
          <p:cNvGrpSpPr/>
          <p:nvPr userDrawn="1"/>
        </p:nvGrpSpPr>
        <p:grpSpPr>
          <a:xfrm>
            <a:off x="9525" y="2"/>
            <a:ext cx="12191999" cy="1419503"/>
            <a:chOff x="9525" y="2"/>
            <a:chExt cx="12191999" cy="1419503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258122-C521-3A6F-B3F5-0621E838F73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162" r="162" b="31313"/>
            <a:stretch/>
          </p:blipFill>
          <p:spPr>
            <a:xfrm>
              <a:off x="9525" y="2"/>
              <a:ext cx="12191999" cy="1233972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889A644-026D-3390-67D2-AADC2F140CD1}"/>
                </a:ext>
              </a:extLst>
            </p:cNvPr>
            <p:cNvSpPr/>
            <p:nvPr userDrawn="1"/>
          </p:nvSpPr>
          <p:spPr bwMode="auto">
            <a:xfrm>
              <a:off x="9525" y="1338782"/>
              <a:ext cx="12191999" cy="80723"/>
            </a:xfrm>
            <a:prstGeom prst="rect">
              <a:avLst/>
            </a:prstGeom>
            <a:solidFill>
              <a:srgbClr val="0072B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15" name="Google Shape;215;p3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896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>
                <a:solidFill>
                  <a:schemeClr val="accent1">
                    <a:lumMod val="50000"/>
                  </a:schemeClr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6" name="Google Shape;216;p3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2400" b="1">
                <a:solidFill>
                  <a:srgbClr val="0072BC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828754" lvl="2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Gill Sans"/>
              <a:buNone/>
              <a:defRPr sz="1867" b="1"/>
            </a:lvl3pPr>
            <a:lvl4pPr marL="2438339" lvl="3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200"/>
              <a:buFont typeface="Gill Sans"/>
              <a:buNone/>
              <a:defRPr sz="1600" b="1"/>
            </a:lvl4pPr>
            <a:lvl5pPr marL="3047924" lvl="4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5pPr>
            <a:lvl6pPr marL="3657509" lvl="5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6pPr>
            <a:lvl7pPr marL="4267093" lvl="6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7pPr>
            <a:lvl8pPr marL="4876678" lvl="7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8pPr>
            <a:lvl9pPr marL="5486263" lvl="8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7" name="Google Shape;217;p31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628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423323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SzPts val="1400"/>
              <a:buChar char="▪"/>
              <a:defRPr sz="2400">
                <a:solidFill>
                  <a:srgbClr val="000C14"/>
                </a:solidFill>
              </a:defRPr>
            </a:lvl1pPr>
            <a:lvl2pPr marL="1219170" lvl="1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▪"/>
              <a:defRPr sz="2000"/>
            </a:lvl2pPr>
            <a:lvl3pPr marL="1828754" lvl="2" indent="-4233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Gill Sans"/>
              <a:buChar char="•"/>
              <a:defRPr sz="1867"/>
            </a:lvl3pPr>
            <a:lvl4pPr marL="2438339" lvl="3" indent="-406390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200"/>
              <a:buFont typeface="Gill Sans"/>
              <a:buChar char="•"/>
              <a:defRPr sz="1600"/>
            </a:lvl4pPr>
            <a:lvl5pPr marL="3047924" lvl="4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5pPr>
            <a:lvl6pPr marL="3657509" lvl="5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6pPr>
            <a:lvl7pPr marL="4267093" lvl="6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7pPr>
            <a:lvl8pPr marL="4876678" lvl="7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8pPr>
            <a:lvl9pPr marL="5486263" lvl="8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8" name="Google Shape;218;p31"/>
          <p:cNvSpPr txBox="1">
            <a:spLocks noGrp="1"/>
          </p:cNvSpPr>
          <p:nvPr>
            <p:ph type="body" idx="3"/>
          </p:nvPr>
        </p:nvSpPr>
        <p:spPr>
          <a:xfrm>
            <a:off x="6193369" y="1535113"/>
            <a:ext cx="5389033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2400" b="1">
                <a:solidFill>
                  <a:srgbClr val="0072BC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828754" lvl="2" indent="-30479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Gill Sans"/>
              <a:buNone/>
              <a:defRPr sz="1867" b="1"/>
            </a:lvl3pPr>
            <a:lvl4pPr marL="2438339" lvl="3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200"/>
              <a:buFont typeface="Gill Sans"/>
              <a:buNone/>
              <a:defRPr sz="1600" b="1"/>
            </a:lvl4pPr>
            <a:lvl5pPr marL="3047924" lvl="4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5pPr>
            <a:lvl6pPr marL="3657509" lvl="5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6pPr>
            <a:lvl7pPr marL="4267093" lvl="6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7pPr>
            <a:lvl8pPr marL="4876678" lvl="7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8pPr>
            <a:lvl9pPr marL="5486263" lvl="8" indent="-304792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9" name="Google Shape;219;p31"/>
          <p:cNvSpPr txBox="1">
            <a:spLocks noGrp="1"/>
          </p:cNvSpPr>
          <p:nvPr>
            <p:ph type="body" idx="4"/>
          </p:nvPr>
        </p:nvSpPr>
        <p:spPr>
          <a:xfrm>
            <a:off x="6193369" y="2174875"/>
            <a:ext cx="5389033" cy="3628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423323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SzPts val="1400"/>
              <a:buChar char="▪"/>
              <a:defRPr sz="2400">
                <a:solidFill>
                  <a:srgbClr val="000C14"/>
                </a:solidFill>
              </a:defRPr>
            </a:lvl1pPr>
            <a:lvl2pPr marL="1219170" lvl="1" indent="-3979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▪"/>
              <a:defRPr sz="2000"/>
            </a:lvl2pPr>
            <a:lvl3pPr marL="1828754" lvl="2" indent="-42332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Gill Sans"/>
              <a:buChar char="•"/>
              <a:defRPr sz="1867"/>
            </a:lvl3pPr>
            <a:lvl4pPr marL="2438339" lvl="3" indent="-406390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200"/>
              <a:buFont typeface="Gill Sans"/>
              <a:buChar char="•"/>
              <a:defRPr sz="1600"/>
            </a:lvl4pPr>
            <a:lvl5pPr marL="3047924" lvl="4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5pPr>
            <a:lvl6pPr marL="3657509" lvl="5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6pPr>
            <a:lvl7pPr marL="4267093" lvl="6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7pPr>
            <a:lvl8pPr marL="4876678" lvl="7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8pPr>
            <a:lvl9pPr marL="5486263" lvl="8" indent="-389457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SzPts val="1000"/>
              <a:buFont typeface="Gill Sans"/>
              <a:buChar char="•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0" name="Google Shape;220;p31"/>
          <p:cNvSpPr txBox="1">
            <a:spLocks noGrp="1"/>
          </p:cNvSpPr>
          <p:nvPr>
            <p:ph type="ftr" idx="11"/>
          </p:nvPr>
        </p:nvSpPr>
        <p:spPr>
          <a:xfrm>
            <a:off x="4162751" y="6052088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31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1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3" name="Google Shape;223;p3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E973F634-0916-0FDD-0987-3EF880BCCFC3}"/>
              </a:ext>
            </a:extLst>
          </p:cNvPr>
          <p:cNvSpPr/>
          <p:nvPr userDrawn="1"/>
        </p:nvSpPr>
        <p:spPr bwMode="auto">
          <a:xfrm>
            <a:off x="755062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Rectangle 69">
            <a:extLst>
              <a:ext uri="{FF2B5EF4-FFF2-40B4-BE49-F238E27FC236}">
                <a16:creationId xmlns:a16="http://schemas.microsoft.com/office/drawing/2014/main" id="{39A9D2FB-058F-9F76-0572-E092080835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7002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pic>
        <p:nvPicPr>
          <p:cNvPr id="19" name="Picture 18">
            <a:hlinkClick r:id="rId3"/>
            <a:extLst>
              <a:ext uri="{FF2B5EF4-FFF2-40B4-BE49-F238E27FC236}">
                <a16:creationId xmlns:a16="http://schemas.microsoft.com/office/drawing/2014/main" id="{AFFDF590-2FC7-D3BD-F9E4-1929B273C87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10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>
            <a:spLocks noGrp="1"/>
          </p:cNvSpPr>
          <p:nvPr>
            <p:ph type="title"/>
          </p:nvPr>
        </p:nvSpPr>
        <p:spPr>
          <a:xfrm>
            <a:off x="733288" y="374112"/>
            <a:ext cx="10869083" cy="109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>
                <a:solidFill>
                  <a:schemeClr val="bg2">
                    <a:lumMod val="50000"/>
                  </a:schemeClr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ftr" idx="11"/>
          </p:nvPr>
        </p:nvSpPr>
        <p:spPr>
          <a:xfrm>
            <a:off x="4162751" y="6052088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227" name="Google Shape;227;p32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32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9" name="Google Shape;229;p32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8292BD38-E497-76EA-0395-57F567720C10}"/>
              </a:ext>
            </a:extLst>
          </p:cNvPr>
          <p:cNvSpPr/>
          <p:nvPr userDrawn="1"/>
        </p:nvSpPr>
        <p:spPr bwMode="auto">
          <a:xfrm>
            <a:off x="755062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5A8DCD0C-B564-31E2-4E51-6C13BBCA62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7002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pic>
        <p:nvPicPr>
          <p:cNvPr id="9" name="Picture 8">
            <a:hlinkClick r:id="rId2"/>
            <a:extLst>
              <a:ext uri="{FF2B5EF4-FFF2-40B4-BE49-F238E27FC236}">
                <a16:creationId xmlns:a16="http://schemas.microsoft.com/office/drawing/2014/main" id="{DC4729F3-483A-2754-54CC-80A0A44C0E6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89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>
            <a:spLocks noGrp="1"/>
          </p:cNvSpPr>
          <p:nvPr>
            <p:ph type="ftr" idx="11"/>
          </p:nvPr>
        </p:nvSpPr>
        <p:spPr>
          <a:xfrm>
            <a:off x="4162751" y="6052088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232" name="Google Shape;232;p33"/>
          <p:cNvSpPr/>
          <p:nvPr/>
        </p:nvSpPr>
        <p:spPr>
          <a:xfrm>
            <a:off x="755063" y="6167437"/>
            <a:ext cx="385763" cy="385763"/>
          </a:xfrm>
          <a:prstGeom prst="ellipse">
            <a:avLst/>
          </a:prstGeom>
          <a:solidFill>
            <a:srgbClr val="0072BC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3"/>
          <p:cNvSpPr txBox="1"/>
          <p:nvPr/>
        </p:nvSpPr>
        <p:spPr>
          <a:xfrm>
            <a:off x="697004" y="6181725"/>
            <a:ext cx="501881" cy="32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4" name="Google Shape;234;p33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07190" y="5805662"/>
            <a:ext cx="799679" cy="79967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5E56829-68B6-5561-1CF4-72FDE5DCD06C}"/>
              </a:ext>
            </a:extLst>
          </p:cNvPr>
          <p:cNvSpPr/>
          <p:nvPr userDrawn="1"/>
        </p:nvSpPr>
        <p:spPr bwMode="auto">
          <a:xfrm>
            <a:off x="755062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115FB227-5EB8-68C0-50EB-951A6133B6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7002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3864ECB6-E2DE-C600-DAE0-A71D515E3B7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637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B7F351B-85F5-4263-A15F-52D63CDB05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2" b="12"/>
          <a:stretch/>
        </p:blipFill>
        <p:spPr>
          <a:xfrm>
            <a:off x="0" y="-1"/>
            <a:ext cx="3925247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85B8A8-DD60-6E64-8617-3800BB8AA5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71" r="48330"/>
          <a:stretch/>
        </p:blipFill>
        <p:spPr>
          <a:xfrm>
            <a:off x="9906000" y="1047750"/>
            <a:ext cx="2286000" cy="47625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673770"/>
            <a:ext cx="7078276" cy="4965030"/>
          </a:xfrm>
        </p:spPr>
        <p:txBody>
          <a:bodyPr/>
          <a:lstStyle>
            <a:lvl1pPr>
              <a:buClr>
                <a:srgbClr val="0072BC"/>
              </a:buClr>
              <a:defRPr/>
            </a:lvl1pPr>
            <a:lvl2pPr>
              <a:buClr>
                <a:srgbClr val="0B8C45"/>
              </a:buClr>
              <a:defRPr/>
            </a:lvl2pPr>
            <a:lvl3pPr>
              <a:buClr>
                <a:srgbClr val="0072BC"/>
              </a:buClr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63072E-3404-4A69-87F9-5E53C2774270}"/>
              </a:ext>
            </a:extLst>
          </p:cNvPr>
          <p:cNvSpPr/>
          <p:nvPr userDrawn="1"/>
        </p:nvSpPr>
        <p:spPr bwMode="auto">
          <a:xfrm rot="16200000">
            <a:off x="659732" y="3374506"/>
            <a:ext cx="6858000" cy="108988"/>
          </a:xfrm>
          <a:prstGeom prst="rect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20469" y="1526851"/>
            <a:ext cx="3503578" cy="2133599"/>
          </a:xfrm>
        </p:spPr>
        <p:txBody>
          <a:bodyPr/>
          <a:lstStyle>
            <a:lvl1pPr>
              <a:defRPr sz="3200" b="1">
                <a:solidFill>
                  <a:srgbClr val="003366"/>
                </a:solidFill>
                <a:latin typeface="Montserrat SemiBold" panose="00000700000000000000" pitchFamily="50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A0B52A-87AF-49AC-A069-5E2E17ADC032}"/>
              </a:ext>
            </a:extLst>
          </p:cNvPr>
          <p:cNvCxnSpPr/>
          <p:nvPr userDrawn="1"/>
        </p:nvCxnSpPr>
        <p:spPr bwMode="auto">
          <a:xfrm>
            <a:off x="228600" y="3810000"/>
            <a:ext cx="354004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B8C45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C6842845-48E2-C52D-C692-52BDAA843DEA}"/>
              </a:ext>
            </a:extLst>
          </p:cNvPr>
          <p:cNvSpPr/>
          <p:nvPr userDrawn="1"/>
        </p:nvSpPr>
        <p:spPr bwMode="auto">
          <a:xfrm>
            <a:off x="318178" y="6167438"/>
            <a:ext cx="385762" cy="385762"/>
          </a:xfrm>
          <a:prstGeom prst="ellipse">
            <a:avLst/>
          </a:prstGeom>
          <a:solidFill>
            <a:srgbClr val="0072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Rectangle 69">
            <a:extLst>
              <a:ext uri="{FF2B5EF4-FFF2-40B4-BE49-F238E27FC236}">
                <a16:creationId xmlns:a16="http://schemas.microsoft.com/office/drawing/2014/main" id="{597D026F-CA14-673C-42D7-5B13364C646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0118" y="6181726"/>
            <a:ext cx="501882" cy="32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>
                <a:solidFill>
                  <a:srgbClr val="FFFFF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3B405BB5-1723-47E6-8FDA-E36D86FBCAE4}" type="slidenum">
              <a:rPr lang="en-US" altLang="en-US" sz="1100" smtClean="0"/>
              <a:pPr/>
              <a:t>‹#›</a:t>
            </a:fld>
            <a:endParaRPr lang="en-US" altLang="en-US" sz="1100" dirty="0"/>
          </a:p>
        </p:txBody>
      </p:sp>
      <p:pic>
        <p:nvPicPr>
          <p:cNvPr id="15" name="Picture 14">
            <a:hlinkClick r:id="rId4"/>
            <a:extLst>
              <a:ext uri="{FF2B5EF4-FFF2-40B4-BE49-F238E27FC236}">
                <a16:creationId xmlns:a16="http://schemas.microsoft.com/office/drawing/2014/main" id="{0EF616A4-F9D4-9580-1DD9-1D363D60A7A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 bwMode="auto">
          <a:xfrm>
            <a:off x="10807189" y="5805661"/>
            <a:ext cx="799678" cy="799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260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86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>
            <a:spLocks noGrp="1"/>
          </p:cNvSpPr>
          <p:nvPr>
            <p:ph type="title"/>
          </p:nvPr>
        </p:nvSpPr>
        <p:spPr>
          <a:xfrm>
            <a:off x="565151" y="495302"/>
            <a:ext cx="10869083" cy="109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 dirty="0"/>
          </a:p>
        </p:txBody>
      </p:sp>
      <p:sp>
        <p:nvSpPr>
          <p:cNvPr id="148" name="Google Shape;148;p24"/>
          <p:cNvSpPr txBox="1">
            <a:spLocks noGrp="1"/>
          </p:cNvSpPr>
          <p:nvPr>
            <p:ph type="body" idx="1"/>
          </p:nvPr>
        </p:nvSpPr>
        <p:spPr>
          <a:xfrm>
            <a:off x="592669" y="1714500"/>
            <a:ext cx="10814049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500"/>
              <a:buFont typeface="Noto Sans Symbols"/>
              <a:buChar char="▪"/>
              <a:defRPr sz="21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•"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hlink"/>
              </a:buClr>
              <a:buSzPts val="15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111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111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111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111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Gill Sans"/>
              <a:buChar char="•"/>
              <a:defRPr sz="15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 dirty="0"/>
          </a:p>
        </p:txBody>
      </p:sp>
      <p:sp>
        <p:nvSpPr>
          <p:cNvPr id="149" name="Google Shape;149;p24"/>
          <p:cNvSpPr txBox="1">
            <a:spLocks noGrp="1"/>
          </p:cNvSpPr>
          <p:nvPr>
            <p:ph type="dt" idx="10"/>
          </p:nvPr>
        </p:nvSpPr>
        <p:spPr>
          <a:xfrm>
            <a:off x="592668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50" name="Google Shape;150;p24"/>
          <p:cNvSpPr txBox="1">
            <a:spLocks noGrp="1"/>
          </p:cNvSpPr>
          <p:nvPr>
            <p:ph type="ftr" idx="11"/>
          </p:nvPr>
        </p:nvSpPr>
        <p:spPr>
          <a:xfrm>
            <a:off x="41910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>
                <a:solidFill>
                  <a:schemeClr val="bg1">
                    <a:lumMod val="25000"/>
                  </a:schemeClr>
                </a:solidFill>
              </a:rPr>
              <a:t>Developed by the eLearning Unit @Kab</a:t>
            </a:r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1" name="Google Shape;151;p24"/>
          <p:cNvSpPr txBox="1">
            <a:spLocks noGrp="1"/>
          </p:cNvSpPr>
          <p:nvPr>
            <p:ph type="sldNum" idx="12"/>
          </p:nvPr>
        </p:nvSpPr>
        <p:spPr>
          <a:xfrm>
            <a:off x="8894233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fld id="{69604B0B-AC1F-4909-B6F7-BD01F05B16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8396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11" r:id="rId8"/>
    <p:sldLayoutId id="2147483712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1" i="0" u="none" strike="noStrike" cap="none">
          <a:solidFill>
            <a:srgbClr val="003366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C14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chief-drg@kab.ac.u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1D33C039-ABA5-4351-9869-CB843639B1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76300" y="2895600"/>
            <a:ext cx="10439400" cy="1371600"/>
          </a:xfr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4000" dirty="0">
                <a:ea typeface="+mj-ea"/>
              </a:rPr>
              <a:t>Research/Publications &amp; Grant writing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3A1B5C6-4A97-4981-9344-0D195060B71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57500" y="4483707"/>
            <a:ext cx="6477000" cy="1905000"/>
          </a:xfr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>
                <a:ea typeface="+mn-ea"/>
              </a:rPr>
              <a:t>Presentation to the Heads of Departments, KABSOM </a:t>
            </a:r>
          </a:p>
          <a:p>
            <a:pPr algn="ctr" eaLnBrk="1" hangingPunct="1">
              <a:defRPr/>
            </a:pPr>
            <a:r>
              <a:rPr lang="en-US" sz="2800" b="1" dirty="0">
                <a:ea typeface="+mn-ea"/>
              </a:rPr>
              <a:t>18-19 April 2024</a:t>
            </a:r>
            <a:endParaRPr lang="en-US" sz="2800" dirty="0"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spcAft>
                <a:spcPts val="2400"/>
              </a:spcAft>
              <a:defRPr/>
            </a:pPr>
            <a:r>
              <a:rPr lang="en-US" sz="2800" dirty="0">
                <a:ea typeface="+mn-ea"/>
              </a:rPr>
              <a:t>Deals with the ownership, commercial and social exploitation and distribution of the benefits accruing from commercialized IPs created at KAB.</a:t>
            </a:r>
          </a:p>
          <a:p>
            <a:pPr marL="571500" indent="-571500">
              <a:spcAft>
                <a:spcPts val="2400"/>
              </a:spcAft>
              <a:defRPr/>
            </a:pPr>
            <a:r>
              <a:rPr lang="en-US" sz="2800" dirty="0">
                <a:ea typeface="+mn-ea"/>
              </a:rPr>
              <a:t>Highlights key principles for the conduct of RI at KAB, such as Academic freedom and fair </a:t>
            </a:r>
            <a:r>
              <a:rPr lang="en-US" sz="2800" dirty="0" err="1">
                <a:ea typeface="+mn-ea"/>
              </a:rPr>
              <a:t>benefication</a:t>
            </a:r>
            <a:endParaRPr lang="en-US" sz="2800" dirty="0">
              <a:ea typeface="+mn-ea"/>
            </a:endParaRPr>
          </a:p>
          <a:p>
            <a:pPr marL="571500" indent="-571500">
              <a:spcAft>
                <a:spcPts val="2400"/>
              </a:spcAft>
              <a:defRPr/>
            </a:pPr>
            <a:r>
              <a:rPr lang="en-US" sz="2800" dirty="0">
                <a:ea typeface="+mn-ea"/>
              </a:rPr>
              <a:t>Provides mechanisms for management of IPs covering ownership, commercialization and benefit sharing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Intellectual Property (IP) Policy</a:t>
            </a:r>
          </a:p>
        </p:txBody>
      </p:sp>
    </p:spTree>
    <p:extLst>
      <p:ext uri="{BB962C8B-B14F-4D97-AF65-F5344CB8AC3E}">
        <p14:creationId xmlns:p14="http://schemas.microsoft.com/office/powerpoint/2010/main" val="303111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689943-0C7E-427E-A615-A0D698E98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research in Uganda must be approved by an accredited Research Ethics Committee (REC), and posses a permit issued by the Uganda National Council for Science and Technology (UNCST)</a:t>
            </a:r>
          </a:p>
          <a:p>
            <a:r>
              <a:rPr lang="en-US" dirty="0"/>
              <a:t>KAB University has its own REC advising and providing a quality control measure for research and innovations from Kabale University and beyond.</a:t>
            </a:r>
          </a:p>
          <a:p>
            <a:r>
              <a:rPr lang="en-US" dirty="0"/>
              <a:t>KAB-REC constituted with participation by external representatives, including the Chair.</a:t>
            </a:r>
          </a:p>
          <a:p>
            <a:endParaRPr lang="en-U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4FFAE9-D91C-4B12-8DD0-A00D0089F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KAB-Research Ethics Committee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68337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Mobilise</a:t>
            </a:r>
            <a:r>
              <a:rPr lang="en-US" dirty="0"/>
              <a:t> resources for research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280760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E9B779-D4F5-4174-8ED0-9AC21AD41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/>
              <a:t>KAB University Council allocates funding for research in faculties and the DRG.</a:t>
            </a:r>
          </a:p>
          <a:p>
            <a:pPr>
              <a:spcAft>
                <a:spcPts val="2400"/>
              </a:spcAft>
            </a:pPr>
            <a:r>
              <a:rPr lang="en-US" dirty="0"/>
              <a:t>DRG administers these funds, including a 1 billion Research and Innovation Fund</a:t>
            </a:r>
          </a:p>
          <a:p>
            <a:pPr>
              <a:spcAft>
                <a:spcPts val="2400"/>
              </a:spcAft>
            </a:pPr>
            <a:r>
              <a:rPr lang="en-US" dirty="0"/>
              <a:t>Available for teams – KAB Researchers of different levels, students, other collaborators</a:t>
            </a:r>
          </a:p>
          <a:p>
            <a:pPr>
              <a:spcAft>
                <a:spcPts val="2400"/>
              </a:spcAft>
            </a:pPr>
            <a:r>
              <a:rPr lang="en-US" dirty="0"/>
              <a:t>Continuously open call for proposals and decisions made on a quarterly basis</a:t>
            </a:r>
            <a:endParaRPr lang="en-U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8F1B9D-873F-4B47-A82E-CB657A035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funding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8870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E9B779-D4F5-4174-8ED0-9AC21AD41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/>
              <a:t>KAB staff apply for funding from external sources (not allocated by University Council)</a:t>
            </a:r>
          </a:p>
          <a:p>
            <a:pPr>
              <a:spcAft>
                <a:spcPts val="2400"/>
              </a:spcAft>
            </a:pPr>
            <a:r>
              <a:rPr lang="en-US" dirty="0"/>
              <a:t>All staff can contribute – Management, Administrative, Academic and Students</a:t>
            </a:r>
          </a:p>
          <a:p>
            <a:pPr>
              <a:spcAft>
                <a:spcPts val="2400"/>
              </a:spcAft>
            </a:pPr>
            <a:r>
              <a:rPr lang="en-US" dirty="0"/>
              <a:t>DRG supports subscription to a database for identifying funding sources (Funds Beeline); training in grant writing; tracking progress</a:t>
            </a:r>
          </a:p>
          <a:p>
            <a:pPr>
              <a:spcAft>
                <a:spcPts val="2400"/>
              </a:spcAft>
            </a:pPr>
            <a:r>
              <a:rPr lang="en-US" dirty="0"/>
              <a:t>DRG can also lead or support specific initiatives to </a:t>
            </a:r>
            <a:r>
              <a:rPr lang="en-US" dirty="0" err="1"/>
              <a:t>mobilise</a:t>
            </a:r>
            <a:r>
              <a:rPr lang="en-US" dirty="0"/>
              <a:t> funds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8F1B9D-873F-4B47-A82E-CB657A035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funding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4896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1D03C-35C5-4E6B-BB00-EBDBDB117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funds by source</a:t>
            </a:r>
            <a:endParaRPr lang="en-UG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C82B92-DA00-4173-9E0D-CF12CB8C4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447800"/>
            <a:ext cx="9387879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7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Disseminate research outputs and innovations</a:t>
            </a:r>
          </a:p>
        </p:txBody>
      </p:sp>
    </p:spTree>
    <p:extLst>
      <p:ext uri="{BB962C8B-B14F-4D97-AF65-F5344CB8AC3E}">
        <p14:creationId xmlns:p14="http://schemas.microsoft.com/office/powerpoint/2010/main" val="380945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Tracking publications outputs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0A2907-DB7E-40AC-AF3A-9B2DB0D2D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9439" y="1181100"/>
            <a:ext cx="7753992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60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Publication of KAB Research Journals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F36234-FD3F-4DAB-9497-FAF17F7D82C4}"/>
              </a:ext>
            </a:extLst>
          </p:cNvPr>
          <p:cNvSpPr txBox="1"/>
          <p:nvPr/>
        </p:nvSpPr>
        <p:spPr>
          <a:xfrm>
            <a:off x="5029200" y="942075"/>
            <a:ext cx="6096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African Journal of Governance and Public Leadership (</a:t>
            </a:r>
            <a:r>
              <a:rPr lang="en-US" sz="2800" dirty="0" err="1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AJoGPL</a:t>
            </a:r>
            <a:r>
              <a:rPr lang="en-US" sz="2800" dirty="0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) -  quarterly journal for Public Administration, Management, Governance, Public Policy, Public Leadership and related fields.</a:t>
            </a:r>
          </a:p>
          <a:p>
            <a:endParaRPr lang="en-US" sz="2800" dirty="0">
              <a:solidFill>
                <a:schemeClr val="dk1"/>
              </a:solidFill>
              <a:latin typeface="Gill Sans"/>
              <a:ea typeface="+mn-ea"/>
              <a:sym typeface="Gill Sans"/>
            </a:endParaRPr>
          </a:p>
          <a:p>
            <a:r>
              <a:rPr lang="en-US" sz="2800" dirty="0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Kabale University Interdisciplinary Research Journal (KURJ)  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multidisciplinary journal accepting high quality original research articles, letters and commentaries  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chemeClr val="dk1"/>
                </a:solidFill>
                <a:latin typeface="Gill Sans"/>
                <a:ea typeface="+mn-ea"/>
                <a:sym typeface="Gill Sans"/>
              </a:rPr>
              <a:t>Accessible for promoting KAB RI</a:t>
            </a:r>
            <a:r>
              <a:rPr lang="en-US" b="0" i="0" dirty="0">
                <a:effectLst/>
                <a:latin typeface="Lato" panose="020F0502020204030203" pitchFamily="34" charset="0"/>
              </a:rPr>
              <a:t>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54311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800" dirty="0">
                <a:ea typeface="+mn-ea"/>
              </a:rPr>
              <a:t>Support Faculties in research dissemination</a:t>
            </a:r>
          </a:p>
          <a:p>
            <a:pPr marL="1028700" lvl="1" indent="-571500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FASS – Dissemination seminar 14</a:t>
            </a:r>
            <a:r>
              <a:rPr lang="en-US" sz="2500" baseline="30000" dirty="0">
                <a:ea typeface="+mn-ea"/>
              </a:rPr>
              <a:t>th</a:t>
            </a:r>
            <a:r>
              <a:rPr lang="en-US" sz="2500" dirty="0">
                <a:ea typeface="+mn-ea"/>
              </a:rPr>
              <a:t> June 2024, call for proposals – announcement today</a:t>
            </a:r>
          </a:p>
          <a:p>
            <a:pPr marL="1028700" lvl="1" indent="-571500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FOS – African Women Workshop in Algebra 1-5 July 2024</a:t>
            </a:r>
            <a:endParaRPr lang="en-US" sz="2200" dirty="0">
              <a:ea typeface="+mn-ea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Research Dissemination workshops</a:t>
            </a:r>
          </a:p>
        </p:txBody>
      </p:sp>
    </p:spTree>
    <p:extLst>
      <p:ext uri="{BB962C8B-B14F-4D97-AF65-F5344CB8AC3E}">
        <p14:creationId xmlns:p14="http://schemas.microsoft.com/office/powerpoint/2010/main" val="144527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800" dirty="0">
                <a:ea typeface="+mn-ea"/>
              </a:rPr>
              <a:t>Introduce the Directorate of Research and Grants</a:t>
            </a:r>
          </a:p>
          <a:p>
            <a:pPr marL="571500" indent="-571500" eaLnBrk="1" hangingPunct="1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800" dirty="0">
                <a:ea typeface="+mn-ea"/>
              </a:rPr>
              <a:t>Outline how we work together</a:t>
            </a:r>
          </a:p>
          <a:p>
            <a:pPr marL="571500" indent="-571500" eaLnBrk="1" hangingPunct="1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800" dirty="0">
                <a:ea typeface="+mn-ea"/>
              </a:rPr>
              <a:t>Explore some sources of funding available to all departments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Content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Build partnerships with donors, industry, communities and researchers to promote RI</a:t>
            </a:r>
          </a:p>
        </p:txBody>
      </p:sp>
    </p:spTree>
    <p:extLst>
      <p:ext uri="{BB962C8B-B14F-4D97-AF65-F5344CB8AC3E}">
        <p14:creationId xmlns:p14="http://schemas.microsoft.com/office/powerpoint/2010/main" val="165428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5B528812-EF34-4563-90D6-77EDD143B1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anchor="ctr"/>
          <a:lstStyle/>
          <a:p>
            <a:pPr eaLnBrk="1" hangingPunct="1">
              <a:spcAft>
                <a:spcPts val="2400"/>
              </a:spcAft>
              <a:buFont typeface="Wingdings" charset="0"/>
              <a:buChar char="n"/>
              <a:defRPr/>
            </a:pPr>
            <a:r>
              <a:rPr lang="en-US" sz="2400" dirty="0">
                <a:ea typeface="+mn-ea"/>
              </a:rPr>
              <a:t>Partnership projects e.g. NISHATI partnership project funded by the EU Erasmus+ Fund – 10 universities including KAB; Cambridge Conservation Initiative; UNDP, University of Exeter,</a:t>
            </a:r>
          </a:p>
          <a:p>
            <a:pPr eaLnBrk="1" hangingPunct="1">
              <a:spcAft>
                <a:spcPts val="2400"/>
              </a:spcAft>
              <a:buFont typeface="Wingdings" charset="0"/>
              <a:buChar char="n"/>
              <a:defRPr/>
            </a:pPr>
            <a:r>
              <a:rPr lang="en-US" dirty="0">
                <a:ea typeface="+mn-ea"/>
              </a:rPr>
              <a:t>Attendance of conferences and donor meetings; European Union Delegation, Mountains of the Moon University</a:t>
            </a:r>
            <a:endParaRPr lang="en-US" sz="2400" dirty="0">
              <a:ea typeface="+mn-ea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05101D6-89EC-4322-88A9-1C5E3A40D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468" y="1526851"/>
            <a:ext cx="3665731" cy="2133599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RI Strategic plan - objective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work together</a:t>
            </a:r>
          </a:p>
        </p:txBody>
      </p:sp>
    </p:spTree>
    <p:extLst>
      <p:ext uri="{BB962C8B-B14F-4D97-AF65-F5344CB8AC3E}">
        <p14:creationId xmlns:p14="http://schemas.microsoft.com/office/powerpoint/2010/main" val="321107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D52C30-552E-4AB2-9994-5B158435D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Represented on the Research and Publications Advisory Board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Contribution to the Research Technical Review Panel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Feed information on Research, Innovations and Dissemination plans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Represented on KAB-REC</a:t>
            </a:r>
            <a:endParaRPr lang="en-UG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E9CCD3-564F-431F-87C1-7FD01092F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 Research and Publication Committees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40608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77BC51-A3DC-44FA-8F23-14AC0FE27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Apply for grants from Internal Funds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Build teams to apply for external grants – ask for support in terms of tools, information, contacts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Inform DRG of the outcomes of your fundraising efforts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Share with DRG your publications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Request and participate in training and capacity building</a:t>
            </a:r>
            <a:endParaRPr lang="en-UG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96352A-A568-499C-A51E-139AF4BB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contacts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27668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Explore a source of funding available to all departments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4D6B4-BE98-487A-8498-B35EF79FD50F}"/>
              </a:ext>
            </a:extLst>
          </p:cNvPr>
          <p:cNvSpPr txBox="1"/>
          <p:nvPr/>
        </p:nvSpPr>
        <p:spPr>
          <a:xfrm>
            <a:off x="3046476" y="4114800"/>
            <a:ext cx="60990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Montserrat SemiBold" panose="00000700000000000000" pitchFamily="50" charset="0"/>
                <a:ea typeface="Roboto" panose="02000000000000000000" pitchFamily="2" charset="0"/>
                <a:sym typeface="Gill Sans"/>
              </a:rPr>
              <a:t>The Erasmus+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Montserrat SemiBold" panose="00000700000000000000" pitchFamily="50" charset="0"/>
                <a:ea typeface="Roboto" panose="02000000000000000000" pitchFamily="2" charset="0"/>
                <a:sym typeface="Gill Sans"/>
              </a:rPr>
              <a:t>programme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Montserrat SemiBold" panose="00000700000000000000" pitchFamily="50" charset="0"/>
                <a:ea typeface="Roboto" panose="02000000000000000000" pitchFamily="2" charset="0"/>
                <a:sym typeface="Gill Sans"/>
              </a:rPr>
              <a:t> of the European Union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48359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903D6-E43D-411D-8D8D-CE89758A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  <a:endParaRPr lang="en-UG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84BDB9B4-62B0-46F2-B29E-98BB400C489E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40256" algn="l" rtl="0" eaLnBrk="1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72BC"/>
              </a:buClr>
              <a:buSzPts val="1600"/>
              <a:buFont typeface="Noto Sans Symbols"/>
              <a:buChar char="▪"/>
              <a:defRPr sz="2800" b="0" i="0" u="none" strike="noStrike" cap="none">
                <a:solidFill>
                  <a:schemeClr val="bg2">
                    <a:lumMod val="50000"/>
                  </a:schemeClr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1219170" marR="0" lvl="1" indent="-414856" algn="l" rtl="0" eaLnBrk="1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B8C45"/>
              </a:buClr>
              <a:buSzPts val="13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828754" marR="0" lvl="2" indent="-431789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500"/>
              <a:buFont typeface="Gill Sans"/>
              <a:buChar char="•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2438339" marR="0" lvl="3" indent="-4233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B8C45"/>
              </a:buClr>
              <a:buSzPts val="14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3047924" marR="0" lvl="4" indent="-3979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72BC"/>
              </a:buClr>
              <a:buSzPts val="11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3657509" marR="0" lvl="5" indent="-3979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4267093" marR="0" lvl="6" indent="-3979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4876678" marR="0" lvl="7" indent="-3979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5486263" marR="0" lvl="8" indent="-397923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Gill Sans"/>
              <a:buChar char="•"/>
              <a:defRPr sz="1867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457200" indent="-342900">
              <a:spcBef>
                <a:spcPts val="500"/>
              </a:spcBef>
              <a:spcAft>
                <a:spcPts val="2400"/>
              </a:spcAft>
              <a:buSzPts val="1800"/>
            </a:pPr>
            <a:r>
              <a:rPr lang="en-US" dirty="0">
                <a:solidFill>
                  <a:schemeClr val="dk1"/>
                </a:solidFill>
              </a:rPr>
              <a:t>The EU's </a:t>
            </a:r>
            <a:r>
              <a:rPr lang="en-US" dirty="0" err="1">
                <a:solidFill>
                  <a:schemeClr val="dk1"/>
                </a:solidFill>
              </a:rPr>
              <a:t>programme</a:t>
            </a:r>
            <a:r>
              <a:rPr lang="en-US" dirty="0">
                <a:solidFill>
                  <a:schemeClr val="dk1"/>
                </a:solidFill>
              </a:rPr>
              <a:t> to support education, training, youth and sport</a:t>
            </a:r>
          </a:p>
          <a:p>
            <a:pPr marL="457200" indent="-342900">
              <a:spcBef>
                <a:spcPts val="500"/>
              </a:spcBef>
              <a:spcAft>
                <a:spcPts val="2400"/>
              </a:spcAft>
              <a:buSzPts val="1800"/>
            </a:pPr>
            <a:r>
              <a:rPr lang="en-US" dirty="0">
                <a:solidFill>
                  <a:schemeClr val="dk1"/>
                </a:solidFill>
              </a:rPr>
              <a:t>Funding for </a:t>
            </a:r>
            <a:r>
              <a:rPr lang="en-US" dirty="0" err="1">
                <a:solidFill>
                  <a:schemeClr val="dk1"/>
                </a:solidFill>
              </a:rPr>
              <a:t>programmes</a:t>
            </a:r>
            <a:r>
              <a:rPr lang="en-US" dirty="0">
                <a:solidFill>
                  <a:schemeClr val="dk1"/>
                </a:solidFill>
              </a:rPr>
              <a:t>, projects and scholarships</a:t>
            </a:r>
          </a:p>
          <a:p>
            <a:pPr marL="457200" indent="-342900">
              <a:spcBef>
                <a:spcPts val="500"/>
              </a:spcBef>
              <a:spcAft>
                <a:spcPts val="2400"/>
              </a:spcAft>
              <a:buSzPts val="1800"/>
            </a:pPr>
            <a:r>
              <a:rPr lang="en-US" dirty="0">
                <a:solidFill>
                  <a:schemeClr val="dk1"/>
                </a:solidFill>
              </a:rPr>
              <a:t>Fosters EU-EU and EU-international cooperation</a:t>
            </a:r>
          </a:p>
          <a:p>
            <a:pPr marL="457200" indent="-342900">
              <a:spcBef>
                <a:spcPts val="500"/>
              </a:spcBef>
              <a:spcAft>
                <a:spcPts val="2400"/>
              </a:spcAft>
              <a:buSzPts val="1800"/>
            </a:pPr>
            <a:r>
              <a:rPr lang="en-IE" dirty="0">
                <a:solidFill>
                  <a:schemeClr val="dk1"/>
                </a:solidFill>
              </a:rPr>
              <a:t>International projects</a:t>
            </a:r>
          </a:p>
          <a:p>
            <a:pPr lvl="1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n-IE" dirty="0">
                <a:latin typeface="EC Square Sans Cond Pro" panose="020B0506040000020004" pitchFamily="34" charset="0"/>
              </a:rPr>
              <a:t>Are based on </a:t>
            </a:r>
            <a:r>
              <a:rPr lang="en-IE" b="1" dirty="0">
                <a:latin typeface="EC Square Sans Cond Pro" panose="020B0506040000020004" pitchFamily="34" charset="0"/>
              </a:rPr>
              <a:t>partnerships</a:t>
            </a:r>
          </a:p>
          <a:p>
            <a:pPr lvl="1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fr-BE" dirty="0" err="1">
                <a:latin typeface="EC Square Sans Cond Pro" panose="020B0506040000020004" pitchFamily="34" charset="0"/>
              </a:rPr>
              <a:t>Meet</a:t>
            </a:r>
            <a:r>
              <a:rPr lang="fr-BE" dirty="0">
                <a:latin typeface="EC Square Sans Cond Pro" panose="020B0506040000020004" pitchFamily="34" charset="0"/>
              </a:rPr>
              <a:t> a </a:t>
            </a:r>
            <a:r>
              <a:rPr lang="fr-BE" b="1" dirty="0" err="1">
                <a:latin typeface="EC Square Sans Cond Pro" panose="020B0506040000020004" pitchFamily="34" charset="0"/>
              </a:rPr>
              <a:t>need</a:t>
            </a:r>
            <a:r>
              <a:rPr lang="fr-BE" dirty="0">
                <a:latin typeface="EC Square Sans Cond Pro" panose="020B0506040000020004" pitchFamily="34" charset="0"/>
              </a:rPr>
              <a:t> at </a:t>
            </a:r>
            <a:r>
              <a:rPr lang="fr-BE" dirty="0" err="1">
                <a:latin typeface="EC Square Sans Cond Pro" panose="020B0506040000020004" pitchFamily="34" charset="0"/>
              </a:rPr>
              <a:t>your</a:t>
            </a:r>
            <a:r>
              <a:rPr lang="fr-BE" dirty="0">
                <a:latin typeface="EC Square Sans Cond Pro" panose="020B0506040000020004" pitchFamily="34" charset="0"/>
              </a:rPr>
              <a:t> institution / in </a:t>
            </a:r>
            <a:r>
              <a:rPr lang="fr-BE" dirty="0" err="1">
                <a:latin typeface="EC Square Sans Cond Pro" panose="020B0506040000020004" pitchFamily="34" charset="0"/>
              </a:rPr>
              <a:t>your</a:t>
            </a:r>
            <a:r>
              <a:rPr lang="fr-BE" dirty="0">
                <a:latin typeface="EC Square Sans Cond Pro" panose="020B0506040000020004" pitchFamily="34" charset="0"/>
              </a:rPr>
              <a:t> country</a:t>
            </a:r>
            <a:endParaRPr lang="en-US" dirty="0">
              <a:latin typeface="EC Square Sans Cond Pro" panose="020B0506040000020004" pitchFamily="34" charset="0"/>
            </a:endParaRPr>
          </a:p>
          <a:p>
            <a:pPr>
              <a:spcAft>
                <a:spcPts val="2400"/>
              </a:spcAft>
            </a:pPr>
            <a:endParaRPr lang="en-US" dirty="0">
              <a:latin typeface="EC Square Sans Cond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16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106B245-5E67-420B-9F96-0D8A9EC2E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8" y="34636"/>
            <a:ext cx="12130424" cy="682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7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5131658-A4B5-4179-8DD0-6D36C7AC3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82"/>
            <a:ext cx="12155054" cy="683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9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648D95-124A-4983-B554-43A2FAE39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/>
              <a:t>International Credit Mobility 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Erasmus Mundus: Joint Masters and Design Measures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Capacity Building in Higher Education (CBHE)</a:t>
            </a:r>
          </a:p>
          <a:p>
            <a:endParaRPr lang="en-US" dirty="0"/>
          </a:p>
          <a:p>
            <a:r>
              <a:rPr lang="en-US" dirty="0"/>
              <a:t>Earmarked Euro 570 million for 2021-2027, 49% of it to International Mobility Project; 28% to Capacity building in higher education and 8% to Joint Masters.</a:t>
            </a:r>
          </a:p>
          <a:p>
            <a:endParaRPr lang="en-US" dirty="0"/>
          </a:p>
          <a:p>
            <a:r>
              <a:rPr lang="en-US" dirty="0"/>
              <a:t>Calls coming in November 2024 with deadlines in February 2025</a:t>
            </a:r>
          </a:p>
          <a:p>
            <a:endParaRPr lang="en-U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4448A9-FD37-483F-A0FA-52282D481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funding lines available to KAB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09303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99131" y="304800"/>
            <a:ext cx="7772400" cy="4965030"/>
          </a:xfrm>
        </p:spPr>
        <p:txBody>
          <a:bodyPr/>
          <a:lstStyle/>
          <a:p>
            <a:pPr marL="571500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 dirty="0">
                <a:ea typeface="+mn-ea"/>
              </a:rPr>
              <a:t>The mandate of DRG is to harmonize and coordinate research and publication activities at the University.</a:t>
            </a:r>
          </a:p>
          <a:p>
            <a:pPr marL="571500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 dirty="0">
                <a:ea typeface="+mn-ea"/>
              </a:rPr>
              <a:t>Roles, we contribute to:</a:t>
            </a:r>
          </a:p>
          <a:p>
            <a:pPr marL="1028700" lvl="1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create an environment and culture of research and innovation</a:t>
            </a:r>
          </a:p>
          <a:p>
            <a:pPr marL="1028700" lvl="1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800" dirty="0" err="1">
                <a:ea typeface="+mn-ea"/>
              </a:rPr>
              <a:t>mobilise</a:t>
            </a:r>
            <a:r>
              <a:rPr lang="en-US" sz="2800" dirty="0">
                <a:ea typeface="+mn-ea"/>
              </a:rPr>
              <a:t> resources for research and innovation</a:t>
            </a:r>
          </a:p>
          <a:p>
            <a:pPr marL="1028700" lvl="1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disseminate research outputs and innovations</a:t>
            </a:r>
          </a:p>
          <a:p>
            <a:pPr marL="1028700" lvl="1" indent="-57150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build partnerships with donors, industry, communities and researchers to promote RI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Directorate of Research and Grants (DRG)</a:t>
            </a:r>
          </a:p>
        </p:txBody>
      </p:sp>
    </p:spTree>
    <p:extLst>
      <p:ext uri="{BB962C8B-B14F-4D97-AF65-F5344CB8AC3E}">
        <p14:creationId xmlns:p14="http://schemas.microsoft.com/office/powerpoint/2010/main" val="264269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449" y="363591"/>
            <a:ext cx="10515600" cy="782357"/>
          </a:xfrm>
        </p:spPr>
        <p:txBody>
          <a:bodyPr/>
          <a:lstStyle/>
          <a:p>
            <a:pPr algn="l"/>
            <a:r>
              <a:rPr lang="en-US" dirty="0">
                <a:latin typeface="EC Square Sans Cond Pro" panose="020B0506040000020004" pitchFamily="34" charset="0"/>
              </a:rPr>
              <a:t>1. International credit mobility 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636815" y="1391002"/>
            <a:ext cx="11261284" cy="4601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endParaRPr lang="en-US" i="1" dirty="0">
              <a:latin typeface="EC Square Sans Cond Pro" panose="020B0506040000020004" pitchFamily="34" charset="0"/>
            </a:endParaRPr>
          </a:p>
          <a:p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636815" y="1391002"/>
            <a:ext cx="6979943" cy="4980614"/>
          </a:xfrm>
          <a:prstGeom prst="round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</a:pPr>
            <a:r>
              <a:rPr lang="en-US" sz="1800" dirty="0">
                <a:solidFill>
                  <a:schemeClr val="tx1"/>
                </a:solidFill>
              </a:rPr>
              <a:t>MAIN FEATURES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Short-term higher education mobility for students, academic and administrative staff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All levels: Bachelor, Master and PhD candidates for African students (only staff and PhD candidates from Europe to Africa) 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Mobility in any subject or academic discipline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Duration: 2-3 years projects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Also supports traineeships for students and training for staff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Study periods and traineeships of 2 – 12  months (5 days to 2 months for staff)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Blended mobility (physical mobility of 5 – 30 days + virtual component)</a:t>
            </a:r>
          </a:p>
        </p:txBody>
      </p:sp>
      <p:sp>
        <p:nvSpPr>
          <p:cNvPr id="7" name="Vertical Scroll 6"/>
          <p:cNvSpPr/>
          <p:nvPr/>
        </p:nvSpPr>
        <p:spPr>
          <a:xfrm>
            <a:off x="7987580" y="363591"/>
            <a:ext cx="3910519" cy="6008025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EC Square Sans Cond Pro" panose="020B0506040000020004" pitchFamily="34" charset="0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EC Square Sans Cond Pro" panose="020B0506040000020004" pitchFamily="34" charset="0"/>
              </a:rPr>
              <a:t>Message to Universities: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EC Square Sans Cond Pro" panose="020B0506040000020004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EC Square Sans Cond Pro" panose="020B0506040000020004" pitchFamily="34" charset="0"/>
            </a:endParaRP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EC Square Sans Cond Pro" panose="020B0506040000020004" pitchFamily="34" charset="0"/>
              </a:rPr>
              <a:t>“Begin to engage with European partner universities able to apply”</a:t>
            </a:r>
          </a:p>
          <a:p>
            <a:pPr algn="ctr"/>
            <a:endParaRPr lang="en-US" sz="2400" i="1" dirty="0">
              <a:solidFill>
                <a:schemeClr val="tx1"/>
              </a:solidFill>
              <a:latin typeface="EC Square Sans Cond Pro" panose="020B0506040000020004" pitchFamily="34" charset="0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EC Square Sans Cond Pro" panose="020B0506040000020004" pitchFamily="34" charset="0"/>
              </a:rPr>
              <a:t>Message to students: 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EC Square Sans Cond Pro" panose="020B0506040000020004" pitchFamily="34" charset="0"/>
            </a:endParaRP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EC Square Sans Cond Pro" panose="020B0506040000020004" pitchFamily="34" charset="0"/>
              </a:rPr>
              <a:t>“only possible if your university has an agreement with a European one”</a:t>
            </a:r>
          </a:p>
          <a:p>
            <a:pPr algn="ctr"/>
            <a:endParaRPr lang="en-I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110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48409C-A939-06B8-FE23-4B8AD817B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889" y="91681"/>
            <a:ext cx="10515600" cy="782357"/>
          </a:xfrm>
        </p:spPr>
        <p:txBody>
          <a:bodyPr/>
          <a:lstStyle/>
          <a:p>
            <a:r>
              <a:rPr lang="fr-BE" dirty="0">
                <a:latin typeface="EC Square Sans Cond Pro" panose="020B0506040000020004" pitchFamily="34" charset="0"/>
              </a:rPr>
              <a:t>International </a:t>
            </a:r>
            <a:r>
              <a:rPr lang="fr-BE" dirty="0" err="1">
                <a:latin typeface="EC Square Sans Cond Pro" panose="020B0506040000020004" pitchFamily="34" charset="0"/>
              </a:rPr>
              <a:t>Credit</a:t>
            </a:r>
            <a:r>
              <a:rPr lang="fr-BE" dirty="0">
                <a:latin typeface="EC Square Sans Cond Pro" panose="020B0506040000020004" pitchFamily="34" charset="0"/>
              </a:rPr>
              <a:t> Mobility in practice</a:t>
            </a:r>
            <a:endParaRPr lang="en-IE" dirty="0">
              <a:latin typeface="EC Square Sans Cond Pro" panose="020B05060400000200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BC90F9-7B2C-30C4-F109-4F0C0F951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1494" y="1150470"/>
            <a:ext cx="6552917" cy="5097929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F9AFE0-F1E9-34F8-A1B0-8DE56E4206EB}"/>
              </a:ext>
            </a:extLst>
          </p:cNvPr>
          <p:cNvSpPr/>
          <p:nvPr/>
        </p:nvSpPr>
        <p:spPr>
          <a:xfrm>
            <a:off x="510821" y="1066654"/>
            <a:ext cx="4725520" cy="201168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The applicant is a higher education institution in Europe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 This action is managed by the Erasmus+ National Agency where the applicant is located</a:t>
            </a:r>
            <a:endParaRPr lang="en-IE" sz="2000" b="1" dirty="0">
              <a:solidFill>
                <a:schemeClr val="tx2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6E4F3E-28C3-98CB-0EFB-C2210765F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827639"/>
            <a:ext cx="10905699" cy="879890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3C43EF6-4581-DBD5-9A8C-72EA2A5267A5}"/>
              </a:ext>
            </a:extLst>
          </p:cNvPr>
          <p:cNvSpPr/>
          <p:nvPr/>
        </p:nvSpPr>
        <p:spPr>
          <a:xfrm>
            <a:off x="510821" y="3539613"/>
            <a:ext cx="4651114" cy="3087329"/>
          </a:xfrm>
          <a:prstGeom prst="roundRect">
            <a:avLst/>
          </a:prstGeom>
          <a:solidFill>
            <a:srgbClr val="3A9D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The</a:t>
            </a:r>
            <a:r>
              <a:rPr lang="en-US" sz="1700" b="1" dirty="0"/>
              <a:t> </a:t>
            </a:r>
            <a:r>
              <a:rPr lang="en-US" sz="1700" dirty="0"/>
              <a:t>European University and its partner institution in a non-associated country sign an </a:t>
            </a:r>
            <a:r>
              <a:rPr lang="en-US" sz="1700" b="1" dirty="0"/>
              <a:t>inter-institutional agreement.</a:t>
            </a:r>
            <a:endParaRPr lang="en-US" sz="17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A </a:t>
            </a:r>
            <a:r>
              <a:rPr lang="en-US" sz="1700" b="1" dirty="0"/>
              <a:t>grant agreement </a:t>
            </a:r>
            <a:r>
              <a:rPr lang="en-US" sz="1700" dirty="0"/>
              <a:t>links the European University and its E+ national agency.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A </a:t>
            </a:r>
            <a:r>
              <a:rPr lang="en-US" sz="1700" b="1" dirty="0"/>
              <a:t>learning learning/mobility agreement</a:t>
            </a:r>
            <a:r>
              <a:rPr lang="en-US" sz="1700" dirty="0"/>
              <a:t> links the participant to the sending and hosting institutions.</a:t>
            </a:r>
            <a:endParaRPr lang="en-IE" sz="1700" dirty="0"/>
          </a:p>
        </p:txBody>
      </p:sp>
    </p:spTree>
    <p:extLst>
      <p:ext uri="{BB962C8B-B14F-4D97-AF65-F5344CB8AC3E}">
        <p14:creationId xmlns:p14="http://schemas.microsoft.com/office/powerpoint/2010/main" val="19685398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5C5A616-CE55-4988-B186-8763572A47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Urgent next steps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168320E-9723-4C5A-AEA7-CE61EA26E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8884" y="1594319"/>
            <a:ext cx="6530115" cy="4958881"/>
          </a:xfrm>
        </p:spPr>
        <p:txBody>
          <a:bodyPr/>
          <a:lstStyle/>
          <a:p>
            <a:pPr marL="626529" indent="-457200" eaLnBrk="1" hangingPunct="1"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b="1" dirty="0">
                <a:ea typeface="+mn-ea"/>
              </a:rPr>
              <a:t>Do you have a need for capacity building that can be addressed through an exchange </a:t>
            </a:r>
            <a:r>
              <a:rPr lang="en-US" b="1" dirty="0" err="1">
                <a:ea typeface="+mn-ea"/>
              </a:rPr>
              <a:t>programme</a:t>
            </a:r>
            <a:r>
              <a:rPr lang="en-US" b="1" dirty="0">
                <a:ea typeface="+mn-ea"/>
              </a:rPr>
              <a:t> with a European University?</a:t>
            </a:r>
            <a:endParaRPr lang="en-US" dirty="0">
              <a:ea typeface="+mn-ea"/>
            </a:endParaRPr>
          </a:p>
          <a:p>
            <a:pPr marL="626529" indent="-457200" eaLnBrk="1" hangingPunct="1"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dirty="0">
                <a:ea typeface="+mn-ea"/>
              </a:rPr>
              <a:t>Do you know a person/people in an EU or associated third country able to co-develop a project with you?</a:t>
            </a:r>
          </a:p>
          <a:p>
            <a:pPr marL="626529" indent="-457200" eaLnBrk="1" hangingPunct="1"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dirty="0">
                <a:ea typeface="+mn-ea"/>
              </a:rPr>
              <a:t>Read the guidelines to Erasmus, look at the FAQs, look at reports of previous projects.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FC949-6879-62DF-5F03-ED05AE96628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620000" y="2743200"/>
            <a:ext cx="3905050" cy="3018550"/>
          </a:xfrm>
        </p:spPr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sz="2400" b="1" dirty="0">
                <a:ea typeface="+mn-ea"/>
              </a:rPr>
              <a:t>If you are interested, let us know (</a:t>
            </a:r>
            <a:r>
              <a:rPr lang="en-US" sz="2400" b="1" dirty="0">
                <a:ea typeface="+mn-ea"/>
                <a:hlinkClick r:id="rId3"/>
              </a:rPr>
              <a:t>chief-drg@kab.ac.ug</a:t>
            </a:r>
            <a:r>
              <a:rPr lang="en-US" sz="2400" b="1" dirty="0">
                <a:ea typeface="+mn-ea"/>
              </a:rPr>
              <a:t>) and we will journey with you</a:t>
            </a:r>
            <a:r>
              <a:rPr lang="en-US" sz="2400" dirty="0">
                <a:ea typeface="+mn-ea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C025BA2-856A-433C-96B8-5290A9FEB4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ea typeface="+mj-ea"/>
              </a:rPr>
              <a:t>Thank you!</a:t>
            </a:r>
            <a:endParaRPr lang="en-US" b="0" dirty="0">
              <a:latin typeface="Montserrat" panose="02000505000000020004" pitchFamily="2" charset="0"/>
              <a:ea typeface="+mj-ea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2AFD2DC-D725-B56A-4F46-39616E2487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0" dirty="0">
                <a:solidFill>
                  <a:srgbClr val="0072BC"/>
                </a:solidFill>
                <a:latin typeface="Montserrat" panose="02000505000000020004" pitchFamily="2" charset="0"/>
                <a:ea typeface="+mj-ea"/>
              </a:rPr>
              <a:t>Thoughts? Suggestions?</a:t>
            </a:r>
          </a:p>
          <a:p>
            <a:r>
              <a:rPr lang="en-US" sz="4000" b="0" dirty="0">
                <a:solidFill>
                  <a:srgbClr val="0072BC"/>
                </a:solidFill>
              </a:rPr>
              <a:t>chief-drg@kab.ac.ug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99131" y="304800"/>
            <a:ext cx="7772400" cy="4965030"/>
          </a:xfrm>
        </p:spPr>
        <p:txBody>
          <a:bodyPr/>
          <a:lstStyle/>
          <a:p>
            <a:pPr marL="571500" indent="-571500" eaLnBrk="1" hangingPunct="1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800" dirty="0">
                <a:ea typeface="+mn-ea"/>
              </a:rPr>
              <a:t>Governance of the Directorate of Research and Grants Directorate.</a:t>
            </a:r>
          </a:p>
          <a:p>
            <a:pPr marL="1028700" lvl="1" indent="-571500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Research and Publications Advisory Board (RPAB)</a:t>
            </a:r>
          </a:p>
          <a:p>
            <a:pPr marL="1028700" lvl="1" indent="-571500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Research Technical Review Committee (RTRC)</a:t>
            </a:r>
          </a:p>
          <a:p>
            <a:pPr marL="1028700" lvl="1" indent="-571500">
              <a:spcAft>
                <a:spcPts val="2400"/>
              </a:spcAft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Faculty/School/Institute Research and Publication Committees (FRPC)</a:t>
            </a:r>
            <a:endParaRPr lang="en-US" sz="2200" dirty="0">
              <a:ea typeface="+mn-ea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Directorate of Research and Grants (DRG)</a:t>
            </a:r>
          </a:p>
        </p:txBody>
      </p:sp>
    </p:spTree>
    <p:extLst>
      <p:ext uri="{BB962C8B-B14F-4D97-AF65-F5344CB8AC3E}">
        <p14:creationId xmlns:p14="http://schemas.microsoft.com/office/powerpoint/2010/main" val="161371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826097-0DFF-4C54-05A2-23D66B79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Create an environment and culture of research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138808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Research Agenda</a:t>
            </a:r>
          </a:p>
          <a:p>
            <a:pPr marL="571500" indent="-571500"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Research and Innovation Strategic Plan 2021-2025</a:t>
            </a:r>
            <a:endParaRPr lang="en-US" sz="2500" dirty="0">
              <a:ea typeface="+mn-ea"/>
            </a:endParaRPr>
          </a:p>
          <a:p>
            <a:pPr marL="571500" indent="-571500"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Research and Innovation Policy</a:t>
            </a:r>
          </a:p>
          <a:p>
            <a:pPr marL="571500" indent="-571500"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Intellectual Property Policy</a:t>
            </a:r>
          </a:p>
          <a:p>
            <a:pPr marL="571500" indent="-571500"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800" dirty="0">
                <a:ea typeface="+mn-ea"/>
              </a:rPr>
              <a:t>KAB Research Ethics Committee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Develop and promote policies and strategies for RI</a:t>
            </a:r>
          </a:p>
        </p:txBody>
      </p:sp>
    </p:spTree>
    <p:extLst>
      <p:ext uri="{BB962C8B-B14F-4D97-AF65-F5344CB8AC3E}">
        <p14:creationId xmlns:p14="http://schemas.microsoft.com/office/powerpoint/2010/main" val="174193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83474C-C64F-49D2-AD17-B965BB99B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0" y="111135"/>
            <a:ext cx="7078276" cy="4965030"/>
          </a:xfrm>
        </p:spPr>
        <p:txBody>
          <a:bodyPr/>
          <a:lstStyle/>
          <a:p>
            <a:r>
              <a:rPr lang="en-US" dirty="0"/>
              <a:t>The roadmap for research and innovations at KAB as a contribution to the KAB Strategic Plan 2021 – 2025 -  SO5: Strengthen research, innovation and publication capacity of the University</a:t>
            </a:r>
          </a:p>
          <a:p>
            <a:pPr lvl="1"/>
            <a:r>
              <a:rPr lang="en-US" dirty="0"/>
              <a:t>Developed through a bottom up approach based on the interests of the faculties and guidance from KAB and national strategies</a:t>
            </a:r>
          </a:p>
          <a:p>
            <a:pPr lvl="1"/>
            <a:endParaRPr lang="en-US" dirty="0"/>
          </a:p>
          <a:p>
            <a:r>
              <a:rPr lang="en-US" dirty="0"/>
              <a:t>Objective  is to increase the production of relevant and impactful knowledge and services through research and innovations that can contribute to the wellbeing of society.  </a:t>
            </a:r>
          </a:p>
          <a:p>
            <a:endParaRPr lang="en-US" dirty="0"/>
          </a:p>
          <a:p>
            <a:r>
              <a:rPr lang="en-US" dirty="0"/>
              <a:t>Captures 14 Thematic Areas of research that are prioritized in Research and Innovation efforts</a:t>
            </a:r>
            <a:endParaRPr lang="en-U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C1C832-C7EF-49F7-BF82-679CEAA7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KAB- Research Agenda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4429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spcAft>
                <a:spcPts val="2400"/>
              </a:spcAft>
              <a:defRPr/>
            </a:pPr>
            <a:r>
              <a:rPr lang="en-US" sz="2500" dirty="0">
                <a:ea typeface="+mn-ea"/>
              </a:rPr>
              <a:t>Purpose “To increase the Number and Impact of Research and Innovations at Kabale University as a means of Demonstrating its Relevance to society”.</a:t>
            </a:r>
          </a:p>
          <a:p>
            <a:pPr marL="571500" indent="-571500" eaLnBrk="1" hangingPunct="1">
              <a:buFont typeface="+mj-lt"/>
              <a:buAutoNum type="romanLcPeriod"/>
              <a:defRPr/>
            </a:pPr>
            <a:r>
              <a:rPr lang="en-US" sz="2500" dirty="0">
                <a:ea typeface="+mn-ea"/>
              </a:rPr>
              <a:t>Pillars: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  <a:defRPr/>
            </a:pPr>
            <a:r>
              <a:rPr lang="en-US" sz="2200" dirty="0">
                <a:ea typeface="+mn-ea"/>
              </a:rPr>
              <a:t>Building and strengthening staff and students’ capacity for research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  <a:defRPr/>
            </a:pPr>
            <a:r>
              <a:rPr lang="en-US" sz="2200" dirty="0">
                <a:ea typeface="+mn-ea"/>
              </a:rPr>
              <a:t>Increasing resources for RI from both domestic and external sources.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  <a:defRPr/>
            </a:pPr>
            <a:r>
              <a:rPr lang="en-US" sz="2200" dirty="0">
                <a:ea typeface="+mn-ea"/>
              </a:rPr>
              <a:t>Building strong, resilient and productive RI collaborations.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  <a:defRPr/>
            </a:pPr>
            <a:r>
              <a:rPr lang="en-US" sz="2200" dirty="0">
                <a:ea typeface="+mn-ea"/>
              </a:rPr>
              <a:t>Improving the infrastructure and environment for research and publications.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  <a:defRPr/>
            </a:pPr>
            <a:r>
              <a:rPr lang="en-US" sz="2200" dirty="0">
                <a:ea typeface="+mn-ea"/>
              </a:rPr>
              <a:t>Promotion of multi-disciplinary research.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468" y="1526851"/>
            <a:ext cx="3741931" cy="2133599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KAB-Research and Innovations  strategic plan</a:t>
            </a:r>
          </a:p>
        </p:txBody>
      </p:sp>
    </p:spTree>
    <p:extLst>
      <p:ext uri="{BB962C8B-B14F-4D97-AF65-F5344CB8AC3E}">
        <p14:creationId xmlns:p14="http://schemas.microsoft.com/office/powerpoint/2010/main" val="60860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F133110-D3B5-465B-8765-AC4AD1D0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spcAft>
                <a:spcPts val="2400"/>
              </a:spcAft>
              <a:defRPr/>
            </a:pPr>
            <a:r>
              <a:rPr lang="en-US" sz="2800" dirty="0">
                <a:ea typeface="+mn-ea"/>
              </a:rPr>
              <a:t>The purpose of the policy is to strengthen the research and innovation ecosystem of KAB and increase its contribution to the national and global knowledge and innovation economy.</a:t>
            </a:r>
          </a:p>
          <a:p>
            <a:pPr marL="571500" indent="-571500">
              <a:spcAft>
                <a:spcPts val="2400"/>
              </a:spcAft>
              <a:defRPr/>
            </a:pPr>
            <a:r>
              <a:rPr lang="en-US" sz="2500" dirty="0">
                <a:ea typeface="+mn-ea"/>
              </a:rPr>
              <a:t>Covers 14 Policy </a:t>
            </a:r>
            <a:r>
              <a:rPr lang="en-US" sz="2500" dirty="0" err="1">
                <a:ea typeface="+mn-ea"/>
              </a:rPr>
              <a:t>Areass</a:t>
            </a:r>
            <a:r>
              <a:rPr lang="en-US" sz="2500" dirty="0">
                <a:ea typeface="+mn-ea"/>
              </a:rPr>
              <a:t> including Governance, funding, ethics, integrity, discrimination etc.</a:t>
            </a:r>
          </a:p>
          <a:p>
            <a:pPr marL="571500" indent="-571500">
              <a:spcAft>
                <a:spcPts val="2400"/>
              </a:spcAft>
              <a:defRPr/>
            </a:pPr>
            <a:r>
              <a:rPr lang="en-US" sz="2500" dirty="0">
                <a:ea typeface="+mn-ea"/>
              </a:rPr>
              <a:t>Clarifies processes and procedures for Implementation, Monitoring and Evaluation, and Review  of the Policy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492D1F6-294E-4628-B514-D1C7BD735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ea typeface="+mj-ea"/>
              </a:rPr>
              <a:t>Research and Innovation Policy</a:t>
            </a:r>
          </a:p>
        </p:txBody>
      </p:sp>
    </p:spTree>
    <p:extLst>
      <p:ext uri="{BB962C8B-B14F-4D97-AF65-F5344CB8AC3E}">
        <p14:creationId xmlns:p14="http://schemas.microsoft.com/office/powerpoint/2010/main" val="286044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old Stripes">
  <a:themeElements>
    <a:clrScheme name="Kab Colors">
      <a:dk1>
        <a:srgbClr val="00395E"/>
      </a:dk1>
      <a:lt1>
        <a:srgbClr val="FFFFFF"/>
      </a:lt1>
      <a:dk2>
        <a:srgbClr val="0072BC"/>
      </a:dk2>
      <a:lt2>
        <a:srgbClr val="FFC756"/>
      </a:lt2>
      <a:accent1>
        <a:srgbClr val="0072BC"/>
      </a:accent1>
      <a:accent2>
        <a:srgbClr val="038B45"/>
      </a:accent2>
      <a:accent3>
        <a:srgbClr val="FFC756"/>
      </a:accent3>
      <a:accent4>
        <a:srgbClr val="FFFF00"/>
      </a:accent4>
      <a:accent5>
        <a:srgbClr val="FFFFFF"/>
      </a:accent5>
      <a:accent6>
        <a:srgbClr val="C8C8C8"/>
      </a:accent6>
      <a:hlink>
        <a:srgbClr val="0072BC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F83A81D87ADD48B153945A7AD9B36A" ma:contentTypeVersion="5" ma:contentTypeDescription="Create a new document." ma:contentTypeScope="" ma:versionID="aa4437f7f0811d5ce46f617aa125e69d">
  <xsd:schema xmlns:xsd="http://www.w3.org/2001/XMLSchema" xmlns:xs="http://www.w3.org/2001/XMLSchema" xmlns:p="http://schemas.microsoft.com/office/2006/metadata/properties" xmlns:ns1="http://schemas.microsoft.com/sharepoint/v3" xmlns:ns2="881cbc62-9c94-4650-91c8-fbcdad032e96" targetNamespace="http://schemas.microsoft.com/office/2006/metadata/properties" ma:root="true" ma:fieldsID="b00f7090dbbe71aca3df0ea180e5e135" ns1:_="" ns2:_="">
    <xsd:import namespace="http://schemas.microsoft.com/sharepoint/v3"/>
    <xsd:import namespace="881cbc62-9c94-4650-91c8-fbcdad032e9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cbc62-9c94-4650-91c8-fbcdad032e96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DC48363-C45F-47DE-807F-3F379983E91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8B58F6CE-9CB4-432A-A53E-E990D221959C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F1E8DB7-85CF-4535-9057-C0CF629CD8D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09F4FB4-210C-4D7F-AD00-7E353B77D5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81cbc62-9c94-4650-91c8-fbcdad032e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A26709E-099B-488B-B6AE-2FB760FB446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Kab Ppt on ODEL Status for NCHE 27Jul2022_Final Draft</Template>
  <TotalTime>9033</TotalTime>
  <Words>1725</Words>
  <Application>Microsoft Office PowerPoint</Application>
  <PresentationFormat>Widescreen</PresentationFormat>
  <Paragraphs>204</Paragraphs>
  <Slides>33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Arial</vt:lpstr>
      <vt:lpstr>Arial Black</vt:lpstr>
      <vt:lpstr>EC Square Sans Cond Pro</vt:lpstr>
      <vt:lpstr>Gill Sans</vt:lpstr>
      <vt:lpstr>Helvetica Neue</vt:lpstr>
      <vt:lpstr>Lato</vt:lpstr>
      <vt:lpstr>Montserrat</vt:lpstr>
      <vt:lpstr>Montserrat SemiBold</vt:lpstr>
      <vt:lpstr>Noto Sans Symbols</vt:lpstr>
      <vt:lpstr>Wingdings</vt:lpstr>
      <vt:lpstr>Bold Stripes</vt:lpstr>
      <vt:lpstr>Research/Publications &amp; Grant writing</vt:lpstr>
      <vt:lpstr>Content</vt:lpstr>
      <vt:lpstr>Directorate of Research and Grants (DRG)</vt:lpstr>
      <vt:lpstr>Directorate of Research and Grants (DRG)</vt:lpstr>
      <vt:lpstr>1. Create an environment and culture of research and innovation</vt:lpstr>
      <vt:lpstr>Develop and promote policies and strategies for RI</vt:lpstr>
      <vt:lpstr>KAB- Research Agenda</vt:lpstr>
      <vt:lpstr>KAB-Research and Innovations  strategic plan</vt:lpstr>
      <vt:lpstr>Research and Innovation Policy</vt:lpstr>
      <vt:lpstr>Intellectual Property (IP) Policy</vt:lpstr>
      <vt:lpstr>KAB-Research Ethics Committee</vt:lpstr>
      <vt:lpstr>2. Mobilise resources for research and innovation</vt:lpstr>
      <vt:lpstr>Internal funding</vt:lpstr>
      <vt:lpstr>External funding</vt:lpstr>
      <vt:lpstr>Research funds by source</vt:lpstr>
      <vt:lpstr>3. Disseminate research outputs and innovations</vt:lpstr>
      <vt:lpstr>Tracking publications outputs</vt:lpstr>
      <vt:lpstr>Publication of KAB Research Journals</vt:lpstr>
      <vt:lpstr>Research Dissemination workshops</vt:lpstr>
      <vt:lpstr>4. Build partnerships with donors, industry, communities and researchers to promote RI</vt:lpstr>
      <vt:lpstr>RI Strategic plan - objective 5</vt:lpstr>
      <vt:lpstr>How we work together</vt:lpstr>
      <vt:lpstr>Faculty Research and Publication Committees</vt:lpstr>
      <vt:lpstr>Individual contacts</vt:lpstr>
      <vt:lpstr>Explore a source of funding available to all departments</vt:lpstr>
      <vt:lpstr>What is it?</vt:lpstr>
      <vt:lpstr>PowerPoint Presentation</vt:lpstr>
      <vt:lpstr>PowerPoint Presentation</vt:lpstr>
      <vt:lpstr>Main funding lines available to KAB</vt:lpstr>
      <vt:lpstr>1. International credit mobility </vt:lpstr>
      <vt:lpstr>International Credit Mobility in practice</vt:lpstr>
      <vt:lpstr>Urgent next steps</vt:lpstr>
      <vt:lpstr>Thank you!</vt:lpstr>
    </vt:vector>
  </TitlesOfParts>
  <Company>M 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S</dc:creator>
  <cp:lastModifiedBy>Julius Arinaitwe</cp:lastModifiedBy>
  <cp:revision>84</cp:revision>
  <cp:lastPrinted>2011-04-21T02:54:34Z</cp:lastPrinted>
  <dcterms:created xsi:type="dcterms:W3CDTF">2011-04-19T21:15:51Z</dcterms:created>
  <dcterms:modified xsi:type="dcterms:W3CDTF">2024-04-18T07:01:45Z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65M42YJNURMD-687781058-2</vt:lpwstr>
  </property>
  <property fmtid="{D5CDD505-2E9C-101B-9397-08002B2CF9AE}" pid="3" name="_dlc_DocIdItemGuid">
    <vt:lpwstr>c02aa712-e11b-47fb-b535-1242791038d0</vt:lpwstr>
  </property>
  <property fmtid="{D5CDD505-2E9C-101B-9397-08002B2CF9AE}" pid="4" name="_dlc_DocIdUrl">
    <vt:lpwstr>https://edit.findlay.edu/intranet/colleges/education/_layouts/15/DocIdRedir.aspx?ID=65M42YJNURMD-687781058-2, 65M42YJNURMD-687781058-2</vt:lpwstr>
  </property>
  <property fmtid="{D5CDD505-2E9C-101B-9397-08002B2CF9AE}" pid="5" name="display_urn:schemas-microsoft-com:office:office#Editor">
    <vt:lpwstr>Amy DePuy</vt:lpwstr>
  </property>
  <property fmtid="{D5CDD505-2E9C-101B-9397-08002B2CF9AE}" pid="6" name="display_urn:schemas-microsoft-com:office:office#Author">
    <vt:lpwstr>Amy DePuy</vt:lpwstr>
  </property>
</Properties>
</file>