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6"/>
    <p:sldMasterId id="2147483699" r:id="rId7"/>
  </p:sldMasterIdLst>
  <p:notesMasterIdLst>
    <p:notesMasterId r:id="rId37"/>
  </p:notesMasterIdLst>
  <p:handoutMasterIdLst>
    <p:handoutMasterId r:id="rId38"/>
  </p:handoutMasterIdLst>
  <p:sldIdLst>
    <p:sldId id="257" r:id="rId8"/>
    <p:sldId id="286" r:id="rId9"/>
    <p:sldId id="262" r:id="rId10"/>
    <p:sldId id="273" r:id="rId11"/>
    <p:sldId id="291" r:id="rId12"/>
    <p:sldId id="321" r:id="rId13"/>
    <p:sldId id="292" r:id="rId14"/>
    <p:sldId id="303" r:id="rId15"/>
    <p:sldId id="304" r:id="rId16"/>
    <p:sldId id="307" r:id="rId17"/>
    <p:sldId id="308" r:id="rId18"/>
    <p:sldId id="305" r:id="rId19"/>
    <p:sldId id="309" r:id="rId20"/>
    <p:sldId id="310" r:id="rId21"/>
    <p:sldId id="311" r:id="rId22"/>
    <p:sldId id="312" r:id="rId23"/>
    <p:sldId id="322" r:id="rId24"/>
    <p:sldId id="318" r:id="rId25"/>
    <p:sldId id="319" r:id="rId26"/>
    <p:sldId id="323" r:id="rId27"/>
    <p:sldId id="313" r:id="rId28"/>
    <p:sldId id="324" r:id="rId29"/>
    <p:sldId id="315" r:id="rId30"/>
    <p:sldId id="294" r:id="rId31"/>
    <p:sldId id="316" r:id="rId32"/>
    <p:sldId id="325" r:id="rId33"/>
    <p:sldId id="320" r:id="rId34"/>
    <p:sldId id="317" r:id="rId35"/>
    <p:sldId id="277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8B97C7-B63D-4131-84FB-14F8753068FB}">
          <p14:sldIdLst>
            <p14:sldId id="257"/>
            <p14:sldId id="286"/>
            <p14:sldId id="262"/>
            <p14:sldId id="273"/>
            <p14:sldId id="291"/>
            <p14:sldId id="321"/>
            <p14:sldId id="292"/>
            <p14:sldId id="303"/>
            <p14:sldId id="304"/>
            <p14:sldId id="307"/>
            <p14:sldId id="308"/>
            <p14:sldId id="305"/>
            <p14:sldId id="309"/>
            <p14:sldId id="310"/>
            <p14:sldId id="311"/>
            <p14:sldId id="312"/>
            <p14:sldId id="322"/>
            <p14:sldId id="318"/>
            <p14:sldId id="319"/>
            <p14:sldId id="323"/>
            <p14:sldId id="313"/>
            <p14:sldId id="324"/>
            <p14:sldId id="315"/>
          </p14:sldIdLst>
        </p14:section>
        <p14:section name="Untitled Section" id="{3BED09B0-D8C4-44B7-9C90-0E3B600EC6F6}">
          <p14:sldIdLst>
            <p14:sldId id="294"/>
            <p14:sldId id="316"/>
            <p14:sldId id="325"/>
            <p14:sldId id="320"/>
            <p14:sldId id="317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ins Nuwagaba" initials="CN" lastIdx="1" clrIdx="0">
    <p:extLst>
      <p:ext uri="{19B8F6BF-5375-455C-9EA6-DF929625EA0E}">
        <p15:presenceInfo xmlns:p15="http://schemas.microsoft.com/office/powerpoint/2012/main" userId="0fdcbcb4f99df9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C68"/>
    <a:srgbClr val="F36813"/>
    <a:srgbClr val="003366"/>
    <a:srgbClr val="0072BC"/>
    <a:srgbClr val="0B8C45"/>
    <a:srgbClr val="0C8C45"/>
    <a:srgbClr val="FFFFFF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4326" autoAdjust="0"/>
  </p:normalViewPr>
  <p:slideViewPr>
    <p:cSldViewPr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88E1F-A5A9-43C1-AD04-ED99D5860179}" type="doc">
      <dgm:prSet loTypeId="urn:microsoft.com/office/officeart/2005/8/layout/radial5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65498F2E-4C0F-434E-938E-F89E58F54702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800" b="1" dirty="0" smtClean="0"/>
            <a:t>The Dean</a:t>
          </a:r>
          <a:endParaRPr lang="en-US" sz="2800" b="1" dirty="0"/>
        </a:p>
      </dgm:t>
    </dgm:pt>
    <dgm:pt modelId="{801DDA04-D433-4261-9B56-CD371E4FFFD1}" type="parTrans" cxnId="{9588B2D5-E1DC-4F9D-A31A-CF23951EBED0}">
      <dgm:prSet/>
      <dgm:spPr/>
      <dgm:t>
        <a:bodyPr/>
        <a:lstStyle/>
        <a:p>
          <a:endParaRPr lang="en-US"/>
        </a:p>
      </dgm:t>
    </dgm:pt>
    <dgm:pt modelId="{CB173C10-9B7F-4774-A10D-27F7139902E8}" type="sibTrans" cxnId="{9588B2D5-E1DC-4F9D-A31A-CF23951EBED0}">
      <dgm:prSet/>
      <dgm:spPr/>
      <dgm:t>
        <a:bodyPr/>
        <a:lstStyle/>
        <a:p>
          <a:endParaRPr lang="en-US"/>
        </a:p>
      </dgm:t>
    </dgm:pt>
    <dgm:pt modelId="{26FE13EE-497B-40A3-BE10-BB271E62BB15}">
      <dgm:prSet phldrT="[Text]"/>
      <dgm:spPr>
        <a:solidFill>
          <a:srgbClr val="F36813"/>
        </a:solidFill>
      </dgm:spPr>
      <dgm:t>
        <a:bodyPr/>
        <a:lstStyle/>
        <a:p>
          <a:r>
            <a:rPr lang="en-US" dirty="0" smtClean="0"/>
            <a:t>The </a:t>
          </a:r>
          <a:r>
            <a:rPr lang="en-US" dirty="0" err="1" smtClean="0"/>
            <a:t>HoDs</a:t>
          </a:r>
          <a:endParaRPr lang="en-US" dirty="0"/>
        </a:p>
      </dgm:t>
    </dgm:pt>
    <dgm:pt modelId="{39BE2550-F5C2-4CE2-910F-4C8971BE066B}" type="parTrans" cxnId="{1E783900-984D-4AC3-AC82-1D247CC8F516}">
      <dgm:prSet/>
      <dgm:spPr>
        <a:solidFill>
          <a:srgbClr val="013C68"/>
        </a:solidFill>
      </dgm:spPr>
      <dgm:t>
        <a:bodyPr/>
        <a:lstStyle/>
        <a:p>
          <a:endParaRPr lang="en-US"/>
        </a:p>
      </dgm:t>
    </dgm:pt>
    <dgm:pt modelId="{241E9DF5-BC88-4E6F-98AE-D2AC6C4CC966}" type="sibTrans" cxnId="{1E783900-984D-4AC3-AC82-1D247CC8F516}">
      <dgm:prSet/>
      <dgm:spPr/>
      <dgm:t>
        <a:bodyPr/>
        <a:lstStyle/>
        <a:p>
          <a:endParaRPr lang="en-US"/>
        </a:p>
      </dgm:t>
    </dgm:pt>
    <dgm:pt modelId="{A271720F-E19F-47F1-A046-F0DB7F137C8F}">
      <dgm:prSet phldrT="[Text]"/>
      <dgm:spPr>
        <a:solidFill>
          <a:srgbClr val="F36813"/>
        </a:solidFill>
      </dgm:spPr>
      <dgm:t>
        <a:bodyPr/>
        <a:lstStyle/>
        <a:p>
          <a:r>
            <a:rPr lang="en-US" dirty="0" smtClean="0"/>
            <a:t>The PhD Holders (Must Have Research Stature) </a:t>
          </a:r>
          <a:endParaRPr lang="en-US" dirty="0"/>
        </a:p>
      </dgm:t>
    </dgm:pt>
    <dgm:pt modelId="{33BE71D1-F801-4B07-9237-D95F6718F069}" type="parTrans" cxnId="{CB8061D8-C65C-48C5-A335-76A0ED07E3B9}">
      <dgm:prSet/>
      <dgm:spPr>
        <a:solidFill>
          <a:srgbClr val="013C68"/>
        </a:solidFill>
      </dgm:spPr>
      <dgm:t>
        <a:bodyPr/>
        <a:lstStyle/>
        <a:p>
          <a:endParaRPr lang="en-US"/>
        </a:p>
      </dgm:t>
    </dgm:pt>
    <dgm:pt modelId="{103F8227-F611-4C9D-914A-AC534700F0D3}" type="sibTrans" cxnId="{CB8061D8-C65C-48C5-A335-76A0ED07E3B9}">
      <dgm:prSet/>
      <dgm:spPr/>
      <dgm:t>
        <a:bodyPr/>
        <a:lstStyle/>
        <a:p>
          <a:endParaRPr lang="en-US"/>
        </a:p>
      </dgm:t>
    </dgm:pt>
    <dgm:pt modelId="{D1F78B2E-BA50-4569-8944-E649D37D8AA7}">
      <dgm:prSet phldrT="[Text]"/>
      <dgm:spPr>
        <a:solidFill>
          <a:srgbClr val="F36813"/>
        </a:solidFill>
      </dgm:spPr>
      <dgm:t>
        <a:bodyPr/>
        <a:lstStyle/>
        <a:p>
          <a:r>
            <a:rPr lang="en-US" dirty="0" smtClean="0"/>
            <a:t>The Deputy Dean</a:t>
          </a:r>
          <a:endParaRPr lang="en-US" dirty="0"/>
        </a:p>
      </dgm:t>
    </dgm:pt>
    <dgm:pt modelId="{65DC54B5-1EBD-457E-AA24-6F28E9961DD2}" type="parTrans" cxnId="{23692F0E-D812-47D5-B021-AAA2E7A16891}">
      <dgm:prSet/>
      <dgm:spPr>
        <a:solidFill>
          <a:srgbClr val="013C68"/>
        </a:solidFill>
      </dgm:spPr>
      <dgm:t>
        <a:bodyPr/>
        <a:lstStyle/>
        <a:p>
          <a:endParaRPr lang="en-US"/>
        </a:p>
      </dgm:t>
    </dgm:pt>
    <dgm:pt modelId="{07A815D9-3123-493C-BF96-2580D4619BCC}" type="sibTrans" cxnId="{23692F0E-D812-47D5-B021-AAA2E7A16891}">
      <dgm:prSet/>
      <dgm:spPr/>
      <dgm:t>
        <a:bodyPr/>
        <a:lstStyle/>
        <a:p>
          <a:endParaRPr lang="en-US"/>
        </a:p>
      </dgm:t>
    </dgm:pt>
    <dgm:pt modelId="{B2071A80-DF7A-450C-9C6C-9C6778CA87C4}">
      <dgm:prSet/>
      <dgm:spPr>
        <a:solidFill>
          <a:srgbClr val="F36813"/>
        </a:solidFill>
      </dgm:spPr>
      <dgm:t>
        <a:bodyPr/>
        <a:lstStyle/>
        <a:p>
          <a:r>
            <a:rPr lang="en-US" dirty="0" smtClean="0"/>
            <a:t>Post-Graduate Coordinators (If Possible)</a:t>
          </a:r>
          <a:endParaRPr lang="en-US" dirty="0"/>
        </a:p>
      </dgm:t>
    </dgm:pt>
    <dgm:pt modelId="{1D08958D-F12D-4C14-BD95-4ECA3FF37DF2}" type="parTrans" cxnId="{2C238549-D001-4AD9-862B-AC19DCBFB92D}">
      <dgm:prSet/>
      <dgm:spPr>
        <a:solidFill>
          <a:srgbClr val="013C68"/>
        </a:solidFill>
      </dgm:spPr>
      <dgm:t>
        <a:bodyPr/>
        <a:lstStyle/>
        <a:p>
          <a:endParaRPr lang="en-US"/>
        </a:p>
      </dgm:t>
    </dgm:pt>
    <dgm:pt modelId="{D7D242DC-7A54-4CB6-84F2-FBD9154CC1E1}" type="sibTrans" cxnId="{2C238549-D001-4AD9-862B-AC19DCBFB92D}">
      <dgm:prSet/>
      <dgm:spPr/>
      <dgm:t>
        <a:bodyPr/>
        <a:lstStyle/>
        <a:p>
          <a:endParaRPr lang="en-US"/>
        </a:p>
      </dgm:t>
    </dgm:pt>
    <dgm:pt modelId="{0BA82DC1-2453-447C-BA6B-DC8CD8893148}" type="pres">
      <dgm:prSet presAssocID="{F8188E1F-A5A9-43C1-AD04-ED99D58601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DCD1AA-70CC-46FD-A6C0-6F5C58C4FCFC}" type="pres">
      <dgm:prSet presAssocID="{65498F2E-4C0F-434E-938E-F89E58F54702}" presName="centerShape" presStyleLbl="node0" presStyleIdx="0" presStyleCnt="1" custScaleX="257399" custScaleY="123104" custLinFactNeighborY="-2096"/>
      <dgm:spPr/>
      <dgm:t>
        <a:bodyPr/>
        <a:lstStyle/>
        <a:p>
          <a:endParaRPr lang="en-US"/>
        </a:p>
      </dgm:t>
    </dgm:pt>
    <dgm:pt modelId="{69D9CA7E-7F92-47C9-9C9C-BE22580968AF}" type="pres">
      <dgm:prSet presAssocID="{39BE2550-F5C2-4CE2-910F-4C8971BE066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42F6D06-D3C1-4961-B84D-45D294B8034A}" type="pres">
      <dgm:prSet presAssocID="{39BE2550-F5C2-4CE2-910F-4C8971BE066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5A6BA86-EEEC-4DA4-83E9-35052994FDDD}" type="pres">
      <dgm:prSet presAssocID="{26FE13EE-497B-40A3-BE10-BB271E62BB15}" presName="node" presStyleLbl="node1" presStyleIdx="0" presStyleCnt="4" custScaleX="236146" custScaleY="96542" custRadScaleRad="93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C6E18-0279-492D-B602-85E463217E46}" type="pres">
      <dgm:prSet presAssocID="{33BE71D1-F801-4B07-9237-D95F6718F069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D8B1D09-21AA-4ED6-802C-AE69B5DA1F44}" type="pres">
      <dgm:prSet presAssocID="{33BE71D1-F801-4B07-9237-D95F6718F06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4468146-7A29-4D97-B933-B8D2E470C5FA}" type="pres">
      <dgm:prSet presAssocID="{A271720F-E19F-47F1-A046-F0DB7F137C8F}" presName="node" presStyleLbl="node1" presStyleIdx="1" presStyleCnt="4" custScaleX="176879" custScaleY="139147" custRadScaleRad="160462" custRadScaleInc="14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EBA86-62C5-48A5-BDBB-8047889BEF45}" type="pres">
      <dgm:prSet presAssocID="{1D08958D-F12D-4C14-BD95-4ECA3FF37DF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33F480C-60B6-47DB-AC9D-4681C6F167B2}" type="pres">
      <dgm:prSet presAssocID="{1D08958D-F12D-4C14-BD95-4ECA3FF37DF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40AF929-ACB5-4E8F-97A5-9DF4B52D7EAA}" type="pres">
      <dgm:prSet presAssocID="{B2071A80-DF7A-450C-9C6C-9C6778CA87C4}" presName="node" presStyleLbl="node1" presStyleIdx="2" presStyleCnt="4" custScaleX="169675" custScaleY="124305" custRadScaleRad="104755" custRadScaleInc="9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B59F9-8322-4554-B4D7-043937594187}" type="pres">
      <dgm:prSet presAssocID="{65DC54B5-1EBD-457E-AA24-6F28E9961DD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39E63E5-7E05-44D6-B15F-9384AA7723AC}" type="pres">
      <dgm:prSet presAssocID="{65DC54B5-1EBD-457E-AA24-6F28E9961DD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D90CD52-5C56-479D-AFD7-D20E1BF18BE0}" type="pres">
      <dgm:prSet presAssocID="{D1F78B2E-BA50-4569-8944-E649D37D8AA7}" presName="node" presStyleLbl="node1" presStyleIdx="3" presStyleCnt="4" custScaleX="192206" custScaleY="141742" custRadScaleRad="169641" custRadScaleInc="-9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F7782-31A1-47B1-8238-342B5F40492F}" type="presOf" srcId="{D1F78B2E-BA50-4569-8944-E649D37D8AA7}" destId="{8D90CD52-5C56-479D-AFD7-D20E1BF18BE0}" srcOrd="0" destOrd="0" presId="urn:microsoft.com/office/officeart/2005/8/layout/radial5"/>
    <dgm:cxn modelId="{F04556B9-B4EA-4BB0-93D1-B32A0E173DE9}" type="presOf" srcId="{1D08958D-F12D-4C14-BD95-4ECA3FF37DF2}" destId="{D33F480C-60B6-47DB-AC9D-4681C6F167B2}" srcOrd="1" destOrd="0" presId="urn:microsoft.com/office/officeart/2005/8/layout/radial5"/>
    <dgm:cxn modelId="{CEE4BDAC-4EC1-4CB6-B40E-4505EF014DB8}" type="presOf" srcId="{33BE71D1-F801-4B07-9237-D95F6718F069}" destId="{472C6E18-0279-492D-B602-85E463217E46}" srcOrd="0" destOrd="0" presId="urn:microsoft.com/office/officeart/2005/8/layout/radial5"/>
    <dgm:cxn modelId="{E02AC45A-B6ED-430E-A45A-2D606982B125}" type="presOf" srcId="{1D08958D-F12D-4C14-BD95-4ECA3FF37DF2}" destId="{147EBA86-62C5-48A5-BDBB-8047889BEF45}" srcOrd="0" destOrd="0" presId="urn:microsoft.com/office/officeart/2005/8/layout/radial5"/>
    <dgm:cxn modelId="{47416386-3A6E-4572-98CD-2C63491D5B50}" type="presOf" srcId="{A271720F-E19F-47F1-A046-F0DB7F137C8F}" destId="{B4468146-7A29-4D97-B933-B8D2E470C5FA}" srcOrd="0" destOrd="0" presId="urn:microsoft.com/office/officeart/2005/8/layout/radial5"/>
    <dgm:cxn modelId="{A831D37C-3080-4EA5-BED4-46E576C5C861}" type="presOf" srcId="{F8188E1F-A5A9-43C1-AD04-ED99D5860179}" destId="{0BA82DC1-2453-447C-BA6B-DC8CD8893148}" srcOrd="0" destOrd="0" presId="urn:microsoft.com/office/officeart/2005/8/layout/radial5"/>
    <dgm:cxn modelId="{23692F0E-D812-47D5-B021-AAA2E7A16891}" srcId="{65498F2E-4C0F-434E-938E-F89E58F54702}" destId="{D1F78B2E-BA50-4569-8944-E649D37D8AA7}" srcOrd="3" destOrd="0" parTransId="{65DC54B5-1EBD-457E-AA24-6F28E9961DD2}" sibTransId="{07A815D9-3123-493C-BF96-2580D4619BCC}"/>
    <dgm:cxn modelId="{D58F1A5A-85F0-47F1-B5E1-3C04FCD44217}" type="presOf" srcId="{26FE13EE-497B-40A3-BE10-BB271E62BB15}" destId="{F5A6BA86-EEEC-4DA4-83E9-35052994FDDD}" srcOrd="0" destOrd="0" presId="urn:microsoft.com/office/officeart/2005/8/layout/radial5"/>
    <dgm:cxn modelId="{2C238549-D001-4AD9-862B-AC19DCBFB92D}" srcId="{65498F2E-4C0F-434E-938E-F89E58F54702}" destId="{B2071A80-DF7A-450C-9C6C-9C6778CA87C4}" srcOrd="2" destOrd="0" parTransId="{1D08958D-F12D-4C14-BD95-4ECA3FF37DF2}" sibTransId="{D7D242DC-7A54-4CB6-84F2-FBD9154CC1E1}"/>
    <dgm:cxn modelId="{7696BB0C-A318-4118-BD28-F04939F3AA8B}" type="presOf" srcId="{39BE2550-F5C2-4CE2-910F-4C8971BE066B}" destId="{69D9CA7E-7F92-47C9-9C9C-BE22580968AF}" srcOrd="0" destOrd="0" presId="urn:microsoft.com/office/officeart/2005/8/layout/radial5"/>
    <dgm:cxn modelId="{9588B2D5-E1DC-4F9D-A31A-CF23951EBED0}" srcId="{F8188E1F-A5A9-43C1-AD04-ED99D5860179}" destId="{65498F2E-4C0F-434E-938E-F89E58F54702}" srcOrd="0" destOrd="0" parTransId="{801DDA04-D433-4261-9B56-CD371E4FFFD1}" sibTransId="{CB173C10-9B7F-4774-A10D-27F7139902E8}"/>
    <dgm:cxn modelId="{CB8061D8-C65C-48C5-A335-76A0ED07E3B9}" srcId="{65498F2E-4C0F-434E-938E-F89E58F54702}" destId="{A271720F-E19F-47F1-A046-F0DB7F137C8F}" srcOrd="1" destOrd="0" parTransId="{33BE71D1-F801-4B07-9237-D95F6718F069}" sibTransId="{103F8227-F611-4C9D-914A-AC534700F0D3}"/>
    <dgm:cxn modelId="{B2009723-897C-4EE9-8CF2-4102AC4E8FDF}" type="presOf" srcId="{39BE2550-F5C2-4CE2-910F-4C8971BE066B}" destId="{E42F6D06-D3C1-4961-B84D-45D294B8034A}" srcOrd="1" destOrd="0" presId="urn:microsoft.com/office/officeart/2005/8/layout/radial5"/>
    <dgm:cxn modelId="{C03A43B2-F466-4F5A-8F3D-CD8003FC7DCC}" type="presOf" srcId="{33BE71D1-F801-4B07-9237-D95F6718F069}" destId="{2D8B1D09-21AA-4ED6-802C-AE69B5DA1F44}" srcOrd="1" destOrd="0" presId="urn:microsoft.com/office/officeart/2005/8/layout/radial5"/>
    <dgm:cxn modelId="{F5681571-C4E2-4FE5-9312-04A120D26F07}" type="presOf" srcId="{65DC54B5-1EBD-457E-AA24-6F28E9961DD2}" destId="{72FB59F9-8322-4554-B4D7-043937594187}" srcOrd="0" destOrd="0" presId="urn:microsoft.com/office/officeart/2005/8/layout/radial5"/>
    <dgm:cxn modelId="{0DBF8978-B2DA-4E6F-A5E5-14376F657A20}" type="presOf" srcId="{B2071A80-DF7A-450C-9C6C-9C6778CA87C4}" destId="{040AF929-ACB5-4E8F-97A5-9DF4B52D7EAA}" srcOrd="0" destOrd="0" presId="urn:microsoft.com/office/officeart/2005/8/layout/radial5"/>
    <dgm:cxn modelId="{612A0AE7-D635-44ED-B4D9-8DCEAB34E018}" type="presOf" srcId="{65DC54B5-1EBD-457E-AA24-6F28E9961DD2}" destId="{839E63E5-7E05-44D6-B15F-9384AA7723AC}" srcOrd="1" destOrd="0" presId="urn:microsoft.com/office/officeart/2005/8/layout/radial5"/>
    <dgm:cxn modelId="{0EB00639-F414-49DA-A098-2E2AD0A21BFC}" type="presOf" srcId="{65498F2E-4C0F-434E-938E-F89E58F54702}" destId="{3EDCD1AA-70CC-46FD-A6C0-6F5C58C4FCFC}" srcOrd="0" destOrd="0" presId="urn:microsoft.com/office/officeart/2005/8/layout/radial5"/>
    <dgm:cxn modelId="{1E783900-984D-4AC3-AC82-1D247CC8F516}" srcId="{65498F2E-4C0F-434E-938E-F89E58F54702}" destId="{26FE13EE-497B-40A3-BE10-BB271E62BB15}" srcOrd="0" destOrd="0" parTransId="{39BE2550-F5C2-4CE2-910F-4C8971BE066B}" sibTransId="{241E9DF5-BC88-4E6F-98AE-D2AC6C4CC966}"/>
    <dgm:cxn modelId="{734DC924-8A6E-4AF2-9529-DF4D11B99E44}" type="presParOf" srcId="{0BA82DC1-2453-447C-BA6B-DC8CD8893148}" destId="{3EDCD1AA-70CC-46FD-A6C0-6F5C58C4FCFC}" srcOrd="0" destOrd="0" presId="urn:microsoft.com/office/officeart/2005/8/layout/radial5"/>
    <dgm:cxn modelId="{80820728-AB2A-45C8-8E86-81B945F119A1}" type="presParOf" srcId="{0BA82DC1-2453-447C-BA6B-DC8CD8893148}" destId="{69D9CA7E-7F92-47C9-9C9C-BE22580968AF}" srcOrd="1" destOrd="0" presId="urn:microsoft.com/office/officeart/2005/8/layout/radial5"/>
    <dgm:cxn modelId="{EFAB1BAD-E0D8-4F06-A0CC-2017ADF1BEF8}" type="presParOf" srcId="{69D9CA7E-7F92-47C9-9C9C-BE22580968AF}" destId="{E42F6D06-D3C1-4961-B84D-45D294B8034A}" srcOrd="0" destOrd="0" presId="urn:microsoft.com/office/officeart/2005/8/layout/radial5"/>
    <dgm:cxn modelId="{9B038B75-4322-4887-AA5E-F2003FC925E4}" type="presParOf" srcId="{0BA82DC1-2453-447C-BA6B-DC8CD8893148}" destId="{F5A6BA86-EEEC-4DA4-83E9-35052994FDDD}" srcOrd="2" destOrd="0" presId="urn:microsoft.com/office/officeart/2005/8/layout/radial5"/>
    <dgm:cxn modelId="{D771467C-14EB-42E4-8F99-08BB7557E570}" type="presParOf" srcId="{0BA82DC1-2453-447C-BA6B-DC8CD8893148}" destId="{472C6E18-0279-492D-B602-85E463217E46}" srcOrd="3" destOrd="0" presId="urn:microsoft.com/office/officeart/2005/8/layout/radial5"/>
    <dgm:cxn modelId="{C91510CC-C4F2-4AFB-9C96-E37BF026AE03}" type="presParOf" srcId="{472C6E18-0279-492D-B602-85E463217E46}" destId="{2D8B1D09-21AA-4ED6-802C-AE69B5DA1F44}" srcOrd="0" destOrd="0" presId="urn:microsoft.com/office/officeart/2005/8/layout/radial5"/>
    <dgm:cxn modelId="{7A1EB23D-9009-4898-B3FF-F0B1046A8FB4}" type="presParOf" srcId="{0BA82DC1-2453-447C-BA6B-DC8CD8893148}" destId="{B4468146-7A29-4D97-B933-B8D2E470C5FA}" srcOrd="4" destOrd="0" presId="urn:microsoft.com/office/officeart/2005/8/layout/radial5"/>
    <dgm:cxn modelId="{3E2D2E12-D814-450B-AAE6-CC28DAF6EB3C}" type="presParOf" srcId="{0BA82DC1-2453-447C-BA6B-DC8CD8893148}" destId="{147EBA86-62C5-48A5-BDBB-8047889BEF45}" srcOrd="5" destOrd="0" presId="urn:microsoft.com/office/officeart/2005/8/layout/radial5"/>
    <dgm:cxn modelId="{89D7B502-78F1-4EFE-9904-71F6EA2CFAF3}" type="presParOf" srcId="{147EBA86-62C5-48A5-BDBB-8047889BEF45}" destId="{D33F480C-60B6-47DB-AC9D-4681C6F167B2}" srcOrd="0" destOrd="0" presId="urn:microsoft.com/office/officeart/2005/8/layout/radial5"/>
    <dgm:cxn modelId="{7873F23B-7D3D-441D-9C5C-9079CAA209F8}" type="presParOf" srcId="{0BA82DC1-2453-447C-BA6B-DC8CD8893148}" destId="{040AF929-ACB5-4E8F-97A5-9DF4B52D7EAA}" srcOrd="6" destOrd="0" presId="urn:microsoft.com/office/officeart/2005/8/layout/radial5"/>
    <dgm:cxn modelId="{AD2B78DD-E584-450F-B4A8-F2EBCBB3BED6}" type="presParOf" srcId="{0BA82DC1-2453-447C-BA6B-DC8CD8893148}" destId="{72FB59F9-8322-4554-B4D7-043937594187}" srcOrd="7" destOrd="0" presId="urn:microsoft.com/office/officeart/2005/8/layout/radial5"/>
    <dgm:cxn modelId="{E8277825-FCBE-413F-8A29-F38C8FEEDE77}" type="presParOf" srcId="{72FB59F9-8322-4554-B4D7-043937594187}" destId="{839E63E5-7E05-44D6-B15F-9384AA7723AC}" srcOrd="0" destOrd="0" presId="urn:microsoft.com/office/officeart/2005/8/layout/radial5"/>
    <dgm:cxn modelId="{85C42DA1-038F-47C3-9796-627AECC4788E}" type="presParOf" srcId="{0BA82DC1-2453-447C-BA6B-DC8CD8893148}" destId="{8D90CD52-5C56-479D-AFD7-D20E1BF18BE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CD1AA-70CC-46FD-A6C0-6F5C58C4FCFC}">
      <dsp:nvSpPr>
        <dsp:cNvPr id="0" name=""/>
        <dsp:cNvSpPr/>
      </dsp:nvSpPr>
      <dsp:spPr>
        <a:xfrm>
          <a:off x="4144697" y="1809786"/>
          <a:ext cx="4022362" cy="192374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The Dean</a:t>
          </a:r>
          <a:endParaRPr lang="en-US" sz="2800" b="1" kern="1200" dirty="0"/>
        </a:p>
      </dsp:txBody>
      <dsp:txXfrm>
        <a:off x="4733758" y="2091511"/>
        <a:ext cx="2844240" cy="1360290"/>
      </dsp:txXfrm>
    </dsp:sp>
    <dsp:sp modelId="{69D9CA7E-7F92-47C9-9C9C-BE22580968AF}">
      <dsp:nvSpPr>
        <dsp:cNvPr id="0" name=""/>
        <dsp:cNvSpPr/>
      </dsp:nvSpPr>
      <dsp:spPr>
        <a:xfrm rot="16200000">
          <a:off x="6093462" y="1429894"/>
          <a:ext cx="124832" cy="531316"/>
        </a:xfrm>
        <a:prstGeom prst="rightArrow">
          <a:avLst>
            <a:gd name="adj1" fmla="val 60000"/>
            <a:gd name="adj2" fmla="val 50000"/>
          </a:avLst>
        </a:prstGeom>
        <a:solidFill>
          <a:srgbClr val="013C6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112187" y="1554882"/>
        <a:ext cx="87382" cy="318790"/>
      </dsp:txXfrm>
    </dsp:sp>
    <dsp:sp modelId="{F5A6BA86-EEEC-4DA4-83E9-35052994FDDD}">
      <dsp:nvSpPr>
        <dsp:cNvPr id="0" name=""/>
        <dsp:cNvSpPr/>
      </dsp:nvSpPr>
      <dsp:spPr>
        <a:xfrm>
          <a:off x="4310757" y="65596"/>
          <a:ext cx="3690242" cy="1508657"/>
        </a:xfrm>
        <a:prstGeom prst="ellipse">
          <a:avLst/>
        </a:prstGeom>
        <a:solidFill>
          <a:srgbClr val="F36813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</a:t>
          </a:r>
          <a:r>
            <a:rPr lang="en-US" sz="2400" kern="1200" dirty="0" err="1" smtClean="0"/>
            <a:t>HoDs</a:t>
          </a:r>
          <a:endParaRPr lang="en-US" sz="2400" kern="1200" dirty="0"/>
        </a:p>
      </dsp:txBody>
      <dsp:txXfrm>
        <a:off x="4851180" y="286534"/>
        <a:ext cx="2609396" cy="1066781"/>
      </dsp:txXfrm>
    </dsp:sp>
    <dsp:sp modelId="{472C6E18-0279-492D-B602-85E463217E46}">
      <dsp:nvSpPr>
        <dsp:cNvPr id="0" name=""/>
        <dsp:cNvSpPr/>
      </dsp:nvSpPr>
      <dsp:spPr>
        <a:xfrm rot="483027">
          <a:off x="8127415" y="2792325"/>
          <a:ext cx="105708" cy="531316"/>
        </a:xfrm>
        <a:prstGeom prst="rightArrow">
          <a:avLst>
            <a:gd name="adj1" fmla="val 60000"/>
            <a:gd name="adj2" fmla="val 50000"/>
          </a:avLst>
        </a:prstGeom>
        <a:solidFill>
          <a:srgbClr val="013C6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127571" y="2896367"/>
        <a:ext cx="73996" cy="318790"/>
      </dsp:txXfrm>
    </dsp:sp>
    <dsp:sp modelId="{B4468146-7A29-4D97-B933-B8D2E470C5FA}">
      <dsp:nvSpPr>
        <dsp:cNvPr id="0" name=""/>
        <dsp:cNvSpPr/>
      </dsp:nvSpPr>
      <dsp:spPr>
        <a:xfrm>
          <a:off x="8260163" y="2177535"/>
          <a:ext cx="2764079" cy="2174443"/>
        </a:xfrm>
        <a:prstGeom prst="ellipse">
          <a:avLst/>
        </a:prstGeom>
        <a:solidFill>
          <a:srgbClr val="F36813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PhD Holders (Must Have Research Stature) </a:t>
          </a:r>
          <a:endParaRPr lang="en-US" sz="2300" kern="1200" dirty="0"/>
        </a:p>
      </dsp:txBody>
      <dsp:txXfrm>
        <a:off x="8664953" y="2495975"/>
        <a:ext cx="1954499" cy="1537563"/>
      </dsp:txXfrm>
    </dsp:sp>
    <dsp:sp modelId="{147EBA86-62C5-48A5-BDBB-8047889BEF45}">
      <dsp:nvSpPr>
        <dsp:cNvPr id="0" name=""/>
        <dsp:cNvSpPr/>
      </dsp:nvSpPr>
      <dsp:spPr>
        <a:xfrm rot="5658673">
          <a:off x="5978300" y="3635874"/>
          <a:ext cx="184800" cy="531316"/>
        </a:xfrm>
        <a:prstGeom prst="rightArrow">
          <a:avLst>
            <a:gd name="adj1" fmla="val 60000"/>
            <a:gd name="adj2" fmla="val 50000"/>
          </a:avLst>
        </a:prstGeom>
        <a:solidFill>
          <a:srgbClr val="013C6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6008104" y="3714495"/>
        <a:ext cx="129360" cy="318790"/>
      </dsp:txXfrm>
    </dsp:sp>
    <dsp:sp modelId="{040AF929-ACB5-4E8F-97A5-9DF4B52D7EAA}">
      <dsp:nvSpPr>
        <dsp:cNvPr id="0" name=""/>
        <dsp:cNvSpPr/>
      </dsp:nvSpPr>
      <dsp:spPr>
        <a:xfrm>
          <a:off x="4658340" y="4079116"/>
          <a:ext cx="2651503" cy="1942508"/>
        </a:xfrm>
        <a:prstGeom prst="ellipse">
          <a:avLst/>
        </a:prstGeom>
        <a:solidFill>
          <a:srgbClr val="F36813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Post-Graduate Coordinators (If Possible)</a:t>
          </a:r>
          <a:endParaRPr lang="en-US" sz="2300" kern="1200" dirty="0"/>
        </a:p>
      </dsp:txBody>
      <dsp:txXfrm>
        <a:off x="5046644" y="4363590"/>
        <a:ext cx="1874895" cy="1373560"/>
      </dsp:txXfrm>
    </dsp:sp>
    <dsp:sp modelId="{72FB59F9-8322-4554-B4D7-043937594187}">
      <dsp:nvSpPr>
        <dsp:cNvPr id="0" name=""/>
        <dsp:cNvSpPr/>
      </dsp:nvSpPr>
      <dsp:spPr>
        <a:xfrm rot="10465693">
          <a:off x="4004304" y="2709635"/>
          <a:ext cx="128277" cy="531316"/>
        </a:xfrm>
        <a:prstGeom prst="rightArrow">
          <a:avLst>
            <a:gd name="adj1" fmla="val 60000"/>
            <a:gd name="adj2" fmla="val 50000"/>
          </a:avLst>
        </a:prstGeom>
        <a:solidFill>
          <a:srgbClr val="013C6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042696" y="2814030"/>
        <a:ext cx="89794" cy="318790"/>
      </dsp:txXfrm>
    </dsp:sp>
    <dsp:sp modelId="{8D90CD52-5C56-479D-AFD7-D20E1BF18BE0}">
      <dsp:nvSpPr>
        <dsp:cNvPr id="0" name=""/>
        <dsp:cNvSpPr/>
      </dsp:nvSpPr>
      <dsp:spPr>
        <a:xfrm>
          <a:off x="953761" y="2025138"/>
          <a:ext cx="3003594" cy="2214995"/>
        </a:xfrm>
        <a:prstGeom prst="ellipse">
          <a:avLst/>
        </a:prstGeom>
        <a:solidFill>
          <a:srgbClr val="F36813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Deputy Dean</a:t>
          </a:r>
          <a:endParaRPr lang="en-US" sz="2300" kern="1200" dirty="0"/>
        </a:p>
      </dsp:txBody>
      <dsp:txXfrm>
        <a:off x="1393627" y="2349517"/>
        <a:ext cx="2123862" cy="1566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303514EC-C640-4E5B-A589-FD6A9255FC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E0008B1D-DF19-4016-A97E-0C2CD4C5B8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xmlns="" id="{08800308-01E6-4C36-A906-C0E90F7B305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xmlns="" id="{B4570E58-9BE2-4E64-AA33-EAE9F7EB91C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DA2C38-B8E1-4B0C-9382-30FE969EC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DC4D508-0BDA-4392-A8A9-5C8A954C6A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D5661F9-3A40-4350-B508-174CD10DEC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DA477832-2680-4146-B129-CA652EED11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19AB2B1-77F2-4E32-84D7-7AE64775ED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D22F337-53A4-4A8C-A619-F3F803FD13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17662F17-B478-49FC-961A-4C9C57486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56E4F5-54B6-451C-B27D-C8B13795C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18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EC00B57D-0534-490C-8050-AEB68B88B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928DC2D-C4A1-4724-90DC-18954224F5A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9D6F8D50-2F25-43B8-AF07-D08679C43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E8F2755F-759E-452B-827D-A6CF95254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9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7CED8E28-8A18-45A2-910B-0BD160AE3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353757-16E5-4EB6-AFA1-F2044AA9718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1F8A13CD-E4F5-442B-A633-9CAB2E8B70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29DF3AD0-7D84-4295-9EFD-89ED32391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8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AE61D2CD-0A6D-4042-9175-0B644E692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613886-CD21-4558-BA8E-55387396BDC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44B71D74-932E-4915-BEC2-C172CFD154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BE063E4C-1777-4964-B1F9-A6487EC8B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8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76C8A985-5F05-4608-B699-986CD5E3D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AEF132-8C73-4C09-98DA-E8B19C9022A0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6462E9CE-3F7F-4400-85C0-F661D100F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xmlns="" id="{B360ED8C-1E47-46D3-B841-62FA426BD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2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kab.ac.ug/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kab.ac.ug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kab.ac.u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b.ac.u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917E6F-FAE5-475D-BC6E-6DD3469FC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2" r="162"/>
          <a:stretch/>
        </p:blipFill>
        <p:spPr>
          <a:xfrm>
            <a:off x="9525" y="2286001"/>
            <a:ext cx="12191999" cy="1402921"/>
          </a:xfrm>
          <a:prstGeom prst="rect">
            <a:avLst/>
          </a:prstGeom>
        </p:spPr>
      </p:pic>
      <p:sp>
        <p:nvSpPr>
          <p:cNvPr id="4163" name="Rectangle 6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286001"/>
            <a:ext cx="12192000" cy="1402920"/>
          </a:xfrm>
        </p:spPr>
        <p:txBody>
          <a:bodyPr anchor="ctr"/>
          <a:lstStyle>
            <a:lvl1pPr algn="ctr">
              <a:defRPr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altLang="en-US" dirty="0" smtClean="0"/>
              <a:t>STATUS OF THE POSTGRADUATE UNIT</a:t>
            </a:r>
            <a:endParaRPr lang="en-US" noProof="0" dirty="0"/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526" y="3688921"/>
            <a:ext cx="12182474" cy="1638856"/>
          </a:xfr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0"/>
              <a:buNone/>
              <a:tabLst/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0"/>
              <a:buNone/>
              <a:tabLst/>
              <a:defRPr/>
            </a:pPr>
            <a:r>
              <a:rPr lang="en-US" altLang="en-US" dirty="0" smtClean="0"/>
              <a:t>PRESENTATION TO THE ADMINISTRATION OF GOMA UNIVERSITY, DRC</a:t>
            </a:r>
          </a:p>
        </p:txBody>
      </p:sp>
      <p:sp>
        <p:nvSpPr>
          <p:cNvPr id="68" name="Rectangle 69">
            <a:extLst>
              <a:ext uri="{FF2B5EF4-FFF2-40B4-BE49-F238E27FC236}">
                <a16:creationId xmlns:a16="http://schemas.microsoft.com/office/drawing/2014/main" xmlns="" id="{936C5BD5-3205-4F99-8F04-2F73A0AB5C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198207"/>
            <a:ext cx="2768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JULY 2022</a:t>
            </a:r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6581279-B481-41FF-9A09-6D154F75A9F4}"/>
              </a:ext>
            </a:extLst>
          </p:cNvPr>
          <p:cNvSpPr/>
          <p:nvPr userDrawn="1"/>
        </p:nvSpPr>
        <p:spPr bwMode="auto">
          <a:xfrm>
            <a:off x="0" y="6730697"/>
            <a:ext cx="12192000" cy="127303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4" name="Picture 73">
            <a:hlinkClick r:id="rId3"/>
            <a:extLst>
              <a:ext uri="{FF2B5EF4-FFF2-40B4-BE49-F238E27FC236}">
                <a16:creationId xmlns:a16="http://schemas.microsoft.com/office/drawing/2014/main" xmlns="" id="{831B2D5B-8B93-4576-8C31-EB05D524DB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4962778" y="1"/>
            <a:ext cx="2266445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23214E-F60B-DC90-ADA6-E21AEDE69A63}"/>
              </a:ext>
            </a:extLst>
          </p:cNvPr>
          <p:cNvSpPr txBox="1"/>
          <p:nvPr userDrawn="1"/>
        </p:nvSpPr>
        <p:spPr>
          <a:xfrm>
            <a:off x="8458200" y="6198207"/>
            <a:ext cx="3960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25000"/>
                  </a:schemeClr>
                </a:solidFill>
                <a:hlinkClick r:id="rId5"/>
              </a:rPr>
              <a:t>www.kab.ac.ug</a:t>
            </a:r>
            <a:endParaRPr lang="en-US" sz="16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6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91" y="437348"/>
            <a:ext cx="10869083" cy="10906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8325" y="1808947"/>
            <a:ext cx="10814049" cy="39060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67072B8A-3D8E-8F7D-2574-47CDFC9E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751" y="6052088"/>
            <a:ext cx="3860800" cy="457200"/>
          </a:xfrm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4E4AB93-4FFE-DC70-6E8A-11579526060E}"/>
              </a:ext>
            </a:extLst>
          </p:cNvPr>
          <p:cNvSpPr/>
          <p:nvPr userDrawn="1"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69">
            <a:extLst>
              <a:ext uri="{FF2B5EF4-FFF2-40B4-BE49-F238E27FC236}">
                <a16:creationId xmlns:a16="http://schemas.microsoft.com/office/drawing/2014/main" xmlns="" id="{6DF040AA-BDF6-CAD4-FC3F-2AE9BD8E2A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xmlns="" id="{A45F704D-5B0F-E900-8601-7CB35F547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59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1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0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8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6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3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3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56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1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85B8A8-DD60-6E64-8617-3800BB8AA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1" r="48330"/>
          <a:stretch/>
        </p:blipFill>
        <p:spPr>
          <a:xfrm>
            <a:off x="9906000" y="1047750"/>
            <a:ext cx="2286000" cy="4762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B7F351B-85F5-4263-A15F-52D63CDB05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2" b="12"/>
          <a:stretch/>
        </p:blipFill>
        <p:spPr>
          <a:xfrm>
            <a:off x="0" y="-1"/>
            <a:ext cx="392524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19600" y="914400"/>
            <a:ext cx="7772400" cy="4724400"/>
          </a:xfrm>
        </p:spPr>
        <p:txBody>
          <a:bodyPr/>
          <a:lstStyle>
            <a:lvl1pPr marL="571500" indent="-571500">
              <a:buClr>
                <a:srgbClr val="0072BC"/>
              </a:buClr>
              <a:buFont typeface="Wingdings" panose="05000000000000000000" pitchFamily="2" charset="2"/>
              <a:buChar char="q"/>
              <a:defRPr baseline="0"/>
            </a:lvl1pPr>
            <a:lvl2pPr>
              <a:buClr>
                <a:srgbClr val="0B8C45"/>
              </a:buClr>
              <a:defRPr/>
            </a:lvl2pPr>
            <a:lvl3pPr>
              <a:buClr>
                <a:srgbClr val="0072BC"/>
              </a:buClr>
              <a:defRPr/>
            </a:lvl3pPr>
          </a:lstStyle>
          <a:p>
            <a:pPr lvl="0"/>
            <a:r>
              <a:rPr lang="en-US" dirty="0" smtClean="0"/>
              <a:t>Send greetings from Kabale University Management, Staff and Student Community</a:t>
            </a:r>
          </a:p>
          <a:p>
            <a:pPr lvl="0"/>
            <a:r>
              <a:rPr lang="en-US" dirty="0" smtClean="0"/>
              <a:t>Warm greetings from the Directorate of Postgraduate Training, Kabale University</a:t>
            </a:r>
          </a:p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63072E-3404-4A69-87F9-5E53C2774270}"/>
              </a:ext>
            </a:extLst>
          </p:cNvPr>
          <p:cNvSpPr/>
          <p:nvPr userDrawn="1"/>
        </p:nvSpPr>
        <p:spPr bwMode="auto">
          <a:xfrm rot="16200000">
            <a:off x="659732" y="3374506"/>
            <a:ext cx="6858000" cy="108988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0" y="1526851"/>
            <a:ext cx="3724047" cy="835349"/>
          </a:xfrm>
        </p:spPr>
        <p:txBody>
          <a:bodyPr/>
          <a:lstStyle>
            <a:lvl1pPr>
              <a:defRPr sz="3800" b="1">
                <a:solidFill>
                  <a:srgbClr val="FF0000"/>
                </a:solidFill>
                <a:latin typeface="Montserrat SemiBold" panose="00000700000000000000" pitchFamily="50" charset="0"/>
                <a:ea typeface="Roboto" panose="02000000000000000000" pitchFamily="2" charset="0"/>
              </a:defRPr>
            </a:lvl1pPr>
          </a:lstStyle>
          <a:p>
            <a:r>
              <a:rPr lang="en-US" dirty="0" smtClean="0"/>
              <a:t>SALUTATIONS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1A0B52A-87AF-49AC-A069-5E2E17ADC032}"/>
              </a:ext>
            </a:extLst>
          </p:cNvPr>
          <p:cNvCxnSpPr/>
          <p:nvPr userDrawn="1"/>
        </p:nvCxnSpPr>
        <p:spPr bwMode="auto">
          <a:xfrm>
            <a:off x="228600" y="3810000"/>
            <a:ext cx="35400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B8C4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6842845-48E2-C52D-C692-52BDAA843DEA}"/>
              </a:ext>
            </a:extLst>
          </p:cNvPr>
          <p:cNvSpPr/>
          <p:nvPr userDrawn="1"/>
        </p:nvSpPr>
        <p:spPr bwMode="auto">
          <a:xfrm>
            <a:off x="318178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597D026F-CA14-673C-42D7-5B13364C64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0118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xmlns="" id="{0EF616A4-F9D4-9580-1DD9-1D363D60A7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936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7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34E666-EF00-7359-35DF-C5589E841A15}"/>
              </a:ext>
            </a:extLst>
          </p:cNvPr>
          <p:cNvSpPr/>
          <p:nvPr userDrawn="1"/>
        </p:nvSpPr>
        <p:spPr bwMode="auto">
          <a:xfrm>
            <a:off x="9525" y="3525556"/>
            <a:ext cx="12191999" cy="80723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B2A654-B5C8-4243-4F6A-13E104C5E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967" t="-317" r="17118" b="317"/>
          <a:stretch/>
        </p:blipFill>
        <p:spPr>
          <a:xfrm>
            <a:off x="9525" y="0"/>
            <a:ext cx="12182475" cy="3446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94D06-B692-B971-0608-55D2260B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1735591"/>
            <a:ext cx="6290734" cy="1090613"/>
          </a:xfrm>
        </p:spPr>
        <p:txBody>
          <a:bodyPr anchor="ctr"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A81F38-5B88-09A3-7B5A-F6211168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751" y="6052088"/>
            <a:ext cx="3860800" cy="457200"/>
          </a:xfrm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78C4D3B5-4F9F-511C-AC82-7A0EA00B6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3830472"/>
            <a:ext cx="6349067" cy="1821542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0072BC"/>
                </a:solidFill>
              </a:defRPr>
            </a:lvl1pPr>
            <a:lvl2pPr marL="457200" indent="0" algn="l">
              <a:buNone/>
              <a:defRPr sz="1600" b="1">
                <a:solidFill>
                  <a:srgbClr val="0B8C45"/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 smtClean="0"/>
              <a:t>Prof. Denis Sekiwu</a:t>
            </a:r>
            <a:endParaRPr lang="en-US" dirty="0"/>
          </a:p>
          <a:p>
            <a:pPr lvl="1"/>
            <a:r>
              <a:rPr lang="en-US" dirty="0" smtClean="0"/>
              <a:t>Director, Postgraduate Training</a:t>
            </a:r>
            <a:endParaRPr lang="en-US" dirty="0"/>
          </a:p>
          <a:p>
            <a:pPr lvl="2"/>
            <a:r>
              <a:rPr lang="en-US" dirty="0" smtClean="0"/>
              <a:t>Associate Professor, Faculty of Education</a:t>
            </a:r>
            <a:endParaRPr lang="en-US" dirty="0"/>
          </a:p>
          <a:p>
            <a:pPr lvl="3"/>
            <a:r>
              <a:rPr lang="en-US" dirty="0" smtClean="0"/>
              <a:t>Kabale University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81396BC-71BE-B9DB-B916-0148CD7C1EEB}"/>
              </a:ext>
            </a:extLst>
          </p:cNvPr>
          <p:cNvSpPr/>
          <p:nvPr userDrawn="1"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69">
            <a:extLst>
              <a:ext uri="{FF2B5EF4-FFF2-40B4-BE49-F238E27FC236}">
                <a16:creationId xmlns:a16="http://schemas.microsoft.com/office/drawing/2014/main" xmlns="" id="{172D7069-DFE2-5022-D58E-F4A4DBEE84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CC38FC6-D428-9553-6B83-A267FF9F1CB3}"/>
              </a:ext>
            </a:extLst>
          </p:cNvPr>
          <p:cNvSpPr/>
          <p:nvPr userDrawn="1"/>
        </p:nvSpPr>
        <p:spPr bwMode="auto">
          <a:xfrm>
            <a:off x="558800" y="1556685"/>
            <a:ext cx="3860800" cy="38608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xmlns="" id="{77F481B2-1312-FBFF-89BF-9D5778311D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02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s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074D5E-2D17-6BD5-3150-9EC31F48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2" y="177407"/>
            <a:ext cx="10869083" cy="10548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2079AD9-3CB1-64A9-3605-AAEC8EBCDC19}"/>
              </a:ext>
            </a:extLst>
          </p:cNvPr>
          <p:cNvSpPr/>
          <p:nvPr userDrawn="1"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xmlns="" id="{966C293B-3441-87D3-D898-93C30436AF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9F32D06-0C74-7D77-9195-04DDF165E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84" y="1605036"/>
            <a:ext cx="10819101" cy="4238795"/>
          </a:xfrm>
        </p:spPr>
        <p:txBody>
          <a:bodyPr/>
          <a:lstStyle>
            <a:lvl1pPr>
              <a:buClr>
                <a:srgbClr val="0072BC"/>
              </a:buClr>
              <a:defRPr sz="2800"/>
            </a:lvl1pPr>
            <a:lvl2pPr>
              <a:buClr>
                <a:srgbClr val="0B8C45"/>
              </a:buClr>
              <a:defRPr sz="2400"/>
            </a:lvl2pPr>
            <a:lvl3pPr>
              <a:buClr>
                <a:srgbClr val="0072BC"/>
              </a:buClr>
              <a:defRPr sz="2000"/>
            </a:lvl3pPr>
            <a:lvl4pPr>
              <a:buClr>
                <a:srgbClr val="0B8C45"/>
              </a:buClr>
              <a:defRPr sz="1800"/>
            </a:lvl4pPr>
            <a:lvl5pPr>
              <a:buClr>
                <a:srgbClr val="0072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73BEC12-1DF9-EC15-6DDA-7AB7D8680996}"/>
              </a:ext>
            </a:extLst>
          </p:cNvPr>
          <p:cNvGrpSpPr/>
          <p:nvPr userDrawn="1"/>
        </p:nvGrpSpPr>
        <p:grpSpPr>
          <a:xfrm>
            <a:off x="9525" y="2"/>
            <a:ext cx="12191999" cy="1419503"/>
            <a:chOff x="9525" y="2"/>
            <a:chExt cx="12191999" cy="14195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C52C0DE-0625-7A75-7CCC-FE04E8E6B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62" r="162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891E278-75F9-9A3E-705E-43C3EEB53EBE}"/>
                </a:ext>
              </a:extLst>
            </p:cNvPr>
            <p:cNvSpPr/>
            <p:nvPr userDrawn="1"/>
          </p:nvSpPr>
          <p:spPr bwMode="auto"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xmlns="" id="{8741FE4D-AF36-0073-7AFA-3676C43CD4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78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9F2802E-5B5A-CCB0-244E-296F90A2DB85}"/>
              </a:ext>
            </a:extLst>
          </p:cNvPr>
          <p:cNvGrpSpPr/>
          <p:nvPr userDrawn="1"/>
        </p:nvGrpSpPr>
        <p:grpSpPr>
          <a:xfrm>
            <a:off x="9525" y="2"/>
            <a:ext cx="12191999" cy="1419503"/>
            <a:chOff x="9525" y="2"/>
            <a:chExt cx="12191999" cy="141950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E57D8FA-D706-4256-EC77-1C48199379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62" r="162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26E6A9D-1D95-5126-5E46-C0AD0B5BA8F1}"/>
                </a:ext>
              </a:extLst>
            </p:cNvPr>
            <p:cNvSpPr/>
            <p:nvPr userDrawn="1"/>
          </p:nvSpPr>
          <p:spPr bwMode="auto"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0" y="278748"/>
            <a:ext cx="10869083" cy="914399"/>
          </a:xfrm>
        </p:spPr>
        <p:txBody>
          <a:bodyPr anchor="ctr"/>
          <a:lstStyle>
            <a:lvl1pPr algn="ctr"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884" y="1594318"/>
            <a:ext cx="5304367" cy="4167431"/>
          </a:xfrm>
        </p:spPr>
        <p:txBody>
          <a:bodyPr/>
          <a:lstStyle>
            <a:lvl1pPr>
              <a:buClr>
                <a:srgbClr val="0072BC"/>
              </a:buClr>
              <a:defRPr sz="2800"/>
            </a:lvl1pPr>
            <a:lvl2pPr>
              <a:buClr>
                <a:srgbClr val="0B8C45"/>
              </a:buClr>
              <a:defRPr sz="2400"/>
            </a:lvl2pPr>
            <a:lvl3pPr>
              <a:buClr>
                <a:srgbClr val="0072BC"/>
              </a:buClr>
              <a:defRPr sz="2000"/>
            </a:lvl3pPr>
            <a:lvl4pPr>
              <a:buClr>
                <a:srgbClr val="0B8C45"/>
              </a:buClr>
              <a:defRPr sz="1800"/>
            </a:lvl4pPr>
            <a:lvl5pPr>
              <a:buClr>
                <a:srgbClr val="0072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567" y="1594318"/>
            <a:ext cx="5306483" cy="4167431"/>
          </a:xfrm>
        </p:spPr>
        <p:txBody>
          <a:bodyPr/>
          <a:lstStyle>
            <a:lvl1pPr>
              <a:buClr>
                <a:srgbClr val="0072BC"/>
              </a:buClr>
              <a:defRPr sz="2800"/>
            </a:lvl1pPr>
            <a:lvl2pPr>
              <a:buClr>
                <a:srgbClr val="0B8C45"/>
              </a:buClr>
              <a:defRPr sz="2400"/>
            </a:lvl2pPr>
            <a:lvl3pPr>
              <a:buClr>
                <a:srgbClr val="0072BC"/>
              </a:buClr>
              <a:defRPr sz="2000"/>
            </a:lvl3pPr>
            <a:lvl4pPr>
              <a:buClr>
                <a:srgbClr val="0B8C45"/>
              </a:buClr>
              <a:defRPr sz="1800"/>
            </a:lvl4pPr>
            <a:lvl5pPr>
              <a:buClr>
                <a:srgbClr val="0072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xmlns="" id="{BA26C01E-889D-4570-AF10-F7678777D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5124" y="6114872"/>
            <a:ext cx="3860800" cy="457200"/>
          </a:xfrm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832F72B-6DAA-B797-C6B1-73828EDEC060}"/>
              </a:ext>
            </a:extLst>
          </p:cNvPr>
          <p:cNvSpPr/>
          <p:nvPr userDrawn="1"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xmlns="" id="{3C1500D6-FB75-2BE5-4AEB-9056660837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6" name="Picture 15">
            <a:hlinkClick r:id="rId3"/>
            <a:extLst>
              <a:ext uri="{FF2B5EF4-FFF2-40B4-BE49-F238E27FC236}">
                <a16:creationId xmlns:a16="http://schemas.microsoft.com/office/drawing/2014/main" xmlns="" id="{B33A7D16-A540-F88F-13BF-40C43B5194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0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EA800D-B5D2-733D-B926-B21839766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967" t="-317" r="17118" b="317"/>
          <a:stretch/>
        </p:blipFill>
        <p:spPr>
          <a:xfrm>
            <a:off x="9525" y="0"/>
            <a:ext cx="12182475" cy="3446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869550"/>
            <a:ext cx="103632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126038"/>
            <a:ext cx="10363200" cy="1160584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72B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D92237B0-F511-25C0-0629-A8CFEAFB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751" y="6052088"/>
            <a:ext cx="3860800" cy="457200"/>
          </a:xfrm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3F6A675-14AE-43FE-2415-1FD16FB60B89}"/>
              </a:ext>
            </a:extLst>
          </p:cNvPr>
          <p:cNvSpPr/>
          <p:nvPr userDrawn="1"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69">
            <a:extLst>
              <a:ext uri="{FF2B5EF4-FFF2-40B4-BE49-F238E27FC236}">
                <a16:creationId xmlns:a16="http://schemas.microsoft.com/office/drawing/2014/main" xmlns="" id="{2A6CFB20-1B6D-E82F-F00C-9AA4B2030B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3161072-58F9-1F94-5B7E-4C7BBDB0E678}"/>
              </a:ext>
            </a:extLst>
          </p:cNvPr>
          <p:cNvSpPr/>
          <p:nvPr userDrawn="1"/>
        </p:nvSpPr>
        <p:spPr bwMode="auto">
          <a:xfrm rot="10800000" flipV="1">
            <a:off x="0" y="3487086"/>
            <a:ext cx="12192000" cy="94314"/>
          </a:xfrm>
          <a:prstGeom prst="rect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xmlns="" id="{6C325C07-31FF-7307-2762-6CC5DD5A94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00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AE22555-5DB4-20CB-A52C-F9FEB5C29BD6}"/>
              </a:ext>
            </a:extLst>
          </p:cNvPr>
          <p:cNvGrpSpPr/>
          <p:nvPr userDrawn="1"/>
        </p:nvGrpSpPr>
        <p:grpSpPr>
          <a:xfrm>
            <a:off x="9525" y="2"/>
            <a:ext cx="12191999" cy="1419503"/>
            <a:chOff x="9525" y="2"/>
            <a:chExt cx="12191999" cy="141950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6AA79C0-3208-B316-0822-D14B748390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62" r="162" b="31313"/>
            <a:stretch/>
          </p:blipFill>
          <p:spPr>
            <a:xfrm>
              <a:off x="9525" y="2"/>
              <a:ext cx="12191999" cy="123397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BF1AB38-A63F-775C-BA26-E63B7D5462D5}"/>
                </a:ext>
              </a:extLst>
            </p:cNvPr>
            <p:cNvSpPr/>
            <p:nvPr userDrawn="1"/>
          </p:nvSpPr>
          <p:spPr bwMode="auto">
            <a:xfrm>
              <a:off x="9525" y="1338782"/>
              <a:ext cx="12191999" cy="80723"/>
            </a:xfrm>
            <a:prstGeom prst="rect">
              <a:avLst/>
            </a:prstGeom>
            <a:solidFill>
              <a:srgbClr val="0072B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2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289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2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289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F21D4954-1D00-A433-0DDA-91404570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751" y="6052088"/>
            <a:ext cx="3860800" cy="457200"/>
          </a:xfrm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5DDD4EB-1A2E-953B-204B-349AC80A5FAC}"/>
              </a:ext>
            </a:extLst>
          </p:cNvPr>
          <p:cNvSpPr/>
          <p:nvPr userDrawn="1"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xmlns="" id="{A1503914-3B0A-65C3-A29E-90C3336CE1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xmlns="" id="{D143150A-4862-F734-A7B0-CB1FAEDD3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84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88" y="374112"/>
            <a:ext cx="10869083" cy="10906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6413A339-C8CD-7EFE-87C2-1A746884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751" y="6052088"/>
            <a:ext cx="3860800" cy="457200"/>
          </a:xfrm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746D228-3961-FAAA-0C14-72598E13523C}"/>
              </a:ext>
            </a:extLst>
          </p:cNvPr>
          <p:cNvSpPr/>
          <p:nvPr userDrawn="1"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xmlns="" id="{F7631C2B-2693-4066-2C9A-DF50681C7F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xmlns="" id="{2DAAF480-DF8F-81D8-B712-10FF1694C3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74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119CB83E-7701-65BA-1868-D32C9904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751" y="6052088"/>
            <a:ext cx="3860800" cy="457200"/>
          </a:xfrm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4B5B0A4-E62B-DC4C-23ED-E7353DE3E4EF}"/>
              </a:ext>
            </a:extLst>
          </p:cNvPr>
          <p:cNvSpPr/>
          <p:nvPr userDrawn="1"/>
        </p:nvSpPr>
        <p:spPr bwMode="auto">
          <a:xfrm>
            <a:off x="755062" y="6167438"/>
            <a:ext cx="385762" cy="385762"/>
          </a:xfrm>
          <a:prstGeom prst="ellipse">
            <a:avLst/>
          </a:prstGeom>
          <a:solidFill>
            <a:srgbClr val="0072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xmlns="" id="{827BBA15-B815-7385-A2AC-7AE06A9000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7002" y="6181726"/>
            <a:ext cx="501882" cy="3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B405BB5-1723-47E6-8FDA-E36D86FBCAE4}" type="slidenum">
              <a:rPr lang="en-US" altLang="en-US" sz="1100" smtClean="0"/>
              <a:pPr/>
              <a:t>‹#›</a:t>
            </a:fld>
            <a:endParaRPr lang="en-US" altLang="en-US" sz="1100" dirty="0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xmlns="" id="{8F7E7BA7-76EF-5EF0-8309-53E9E0B000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0807189" y="5805661"/>
            <a:ext cx="799678" cy="799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2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5">
            <a:extLst>
              <a:ext uri="{FF2B5EF4-FFF2-40B4-BE49-F238E27FC236}">
                <a16:creationId xmlns:a16="http://schemas.microsoft.com/office/drawing/2014/main" xmlns="" id="{A88C1BC0-C0D6-4A85-9E48-911242129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533401"/>
            <a:ext cx="11726334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8" name="Rectangle 66">
            <a:extLst>
              <a:ext uri="{FF2B5EF4-FFF2-40B4-BE49-F238E27FC236}">
                <a16:creationId xmlns:a16="http://schemas.microsoft.com/office/drawing/2014/main" xmlns="" id="{D1C0D258-5864-49BA-BAD9-038B60648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5" y="1905000"/>
            <a:ext cx="1081404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KABALE UNIVERSITY</a:t>
            </a:r>
          </a:p>
          <a:p>
            <a:pPr lvl="1"/>
            <a:endParaRPr lang="en-US" altLang="en-US" dirty="0" smtClean="0"/>
          </a:p>
        </p:txBody>
      </p:sp>
      <p:sp>
        <p:nvSpPr>
          <p:cNvPr id="3139" name="Rectangle 67">
            <a:extLst>
              <a:ext uri="{FF2B5EF4-FFF2-40B4-BE49-F238E27FC236}">
                <a16:creationId xmlns:a16="http://schemas.microsoft.com/office/drawing/2014/main" xmlns="" id="{414D8FCC-1D1A-4455-8434-FE6EFCDB8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67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JULY 2022</a:t>
            </a:r>
            <a:endParaRPr lang="en-US" dirty="0"/>
          </a:p>
        </p:txBody>
      </p:sp>
      <p:sp>
        <p:nvSpPr>
          <p:cNvPr id="3140" name="Rectangle 68">
            <a:extLst>
              <a:ext uri="{FF2B5EF4-FFF2-40B4-BE49-F238E27FC236}">
                <a16:creationId xmlns:a16="http://schemas.microsoft.com/office/drawing/2014/main" xmlns="" id="{2FC5A812-FAEC-4ADC-B0F8-0AA24A901E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7900" y="62865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41" name="Rectangle 69">
            <a:extLst>
              <a:ext uri="{FF2B5EF4-FFF2-40B4-BE49-F238E27FC236}">
                <a16:creationId xmlns:a16="http://schemas.microsoft.com/office/drawing/2014/main" xmlns="" id="{3DF29399-1051-462F-AA42-2C18C6DB28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99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69604B0B-AC1F-4909-B6F7-BD01F05B16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98" r:id="rId4"/>
    <p:sldLayoutId id="2147483688" r:id="rId5"/>
    <p:sldLayoutId id="2147483687" r:id="rId6"/>
    <p:sldLayoutId id="2147483689" r:id="rId7"/>
    <p:sldLayoutId id="2147483690" r:id="rId8"/>
    <p:sldLayoutId id="2147483691" r:id="rId9"/>
    <p:sldLayoutId id="2147483694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None/>
        <a:defRPr sz="4000" baseline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06B7-57FB-4EE0-AF8D-9A5374CC0A9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81671-3749-4E97-BB55-40F77ED4B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1D33C039-ABA5-4351-9869-CB843639B1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76300" y="2286000"/>
            <a:ext cx="10439400" cy="12192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ea typeface="+mj-ea"/>
              </a:rPr>
              <a:t>ORIENTATION OF </a:t>
            </a:r>
            <a:r>
              <a:rPr lang="en-US" sz="3200" dirty="0" smtClean="0">
                <a:ea typeface="+mj-ea"/>
              </a:rPr>
              <a:t>HEADS OF DEPARTMENTS</a:t>
            </a:r>
            <a:r>
              <a:rPr lang="en-US" sz="3200" dirty="0" smtClean="0">
                <a:ea typeface="+mj-ea"/>
              </a:rPr>
              <a:t/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(NEWLY APPOINTED)</a:t>
            </a:r>
            <a:endParaRPr lang="en-US" dirty="0">
              <a:ea typeface="+mj-ea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A3A1B5C6-4A97-4981-9344-0D195060B7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3505200"/>
            <a:ext cx="10706100" cy="33528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 smtClean="0">
                <a:ea typeface="+mn-ea"/>
              </a:rPr>
              <a:t>POSTGRADUATE STUDENT </a:t>
            </a:r>
            <a:r>
              <a:rPr lang="en-US" sz="4800" b="1" dirty="0" smtClean="0">
                <a:ea typeface="+mn-ea"/>
              </a:rPr>
              <a:t>RESEARCH </a:t>
            </a:r>
            <a:r>
              <a:rPr lang="en-US" sz="4800" b="1" dirty="0" smtClean="0">
                <a:ea typeface="+mn-ea"/>
              </a:rPr>
              <a:t>SUPERVISON </a:t>
            </a:r>
          </a:p>
          <a:p>
            <a:pPr algn="ctr" eaLnBrk="1" hangingPunct="1">
              <a:defRPr/>
            </a:pPr>
            <a:r>
              <a:rPr lang="en-US" sz="4800" b="1" smtClean="0">
                <a:ea typeface="+mn-ea"/>
              </a:rPr>
              <a:t>&amp; MANAGEMENT</a:t>
            </a:r>
            <a:endParaRPr lang="en-US" sz="4800" b="1" dirty="0" smtClean="0">
              <a:ea typeface="+mn-ea"/>
            </a:endParaRPr>
          </a:p>
        </p:txBody>
      </p:sp>
    </p:spTree>
  </p:cSld>
  <p:clrMapOvr>
    <a:masterClrMapping/>
  </p:clrMapOvr>
  <p:transition advTm="12877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1" y="0"/>
            <a:ext cx="8839200" cy="6858000"/>
          </a:xfrm>
        </p:spPr>
        <p:txBody>
          <a:bodyPr/>
          <a:lstStyle/>
          <a:p>
            <a:r>
              <a:rPr lang="en-US" sz="3500" dirty="0"/>
              <a:t>Heads of Departments, Faculty Deans and Institute Directors shall ensure strict adherence to the procedures laid out in this policy for </a:t>
            </a:r>
            <a:r>
              <a:rPr lang="en-US" sz="3500" dirty="0" smtClean="0"/>
              <a:t>the promotion of Quality Assurance.</a:t>
            </a:r>
          </a:p>
          <a:p>
            <a:r>
              <a:rPr lang="en-US" sz="3500" dirty="0" smtClean="0"/>
              <a:t>Mentorship from a Senior Member (Appointment of Academic Counsellors)</a:t>
            </a:r>
          </a:p>
          <a:p>
            <a:r>
              <a:rPr lang="en-US" sz="3500" b="1" dirty="0" smtClean="0"/>
              <a:t>Appointment of Supervisors:</a:t>
            </a:r>
            <a:r>
              <a:rPr lang="en-US" sz="3500" b="1" dirty="0"/>
              <a:t> </a:t>
            </a:r>
            <a:r>
              <a:rPr lang="en-US" sz="3500" dirty="0"/>
              <a:t>Departmental, Faculty and Institute shall be closely involved in the appointment of supervisors in accordance with the operational guidelines provided by the </a:t>
            </a:r>
            <a:r>
              <a:rPr lang="en-US" sz="3500" dirty="0" smtClean="0"/>
              <a:t>DGT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6851"/>
            <a:ext cx="3724047" cy="152114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 (Continued)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3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0"/>
            <a:ext cx="8839200" cy="6858000"/>
          </a:xfrm>
        </p:spPr>
        <p:txBody>
          <a:bodyPr/>
          <a:lstStyle/>
          <a:p>
            <a:r>
              <a:rPr lang="en-US" sz="3000" dirty="0"/>
              <a:t>Supervisors shall normally be members of staff in a given </a:t>
            </a:r>
            <a:r>
              <a:rPr lang="en-US" sz="3000" dirty="0" smtClean="0"/>
              <a:t>department. In cases where </a:t>
            </a:r>
            <a:r>
              <a:rPr lang="en-US" sz="3000" dirty="0"/>
              <a:t>a department lacks a staff member with a specific expertise, external supervisor may be </a:t>
            </a:r>
            <a:r>
              <a:rPr lang="en-US" sz="3000" dirty="0" smtClean="0"/>
              <a:t>engaged (From outside the Department)</a:t>
            </a:r>
          </a:p>
          <a:p>
            <a:r>
              <a:rPr lang="en-US" sz="3000" dirty="0"/>
              <a:t>A supervisor for postgraduate student research shall normally be a holder of a PhD </a:t>
            </a:r>
            <a:r>
              <a:rPr lang="en-US" sz="3000" dirty="0" smtClean="0"/>
              <a:t>degree (Public University, Except for Clinical Disciplines—</a:t>
            </a:r>
            <a:r>
              <a:rPr lang="en-US" sz="3000" dirty="0" err="1" smtClean="0"/>
              <a:t>Mujaju</a:t>
            </a:r>
            <a:r>
              <a:rPr lang="en-US" sz="3000" dirty="0" smtClean="0"/>
              <a:t> Report, 1999)</a:t>
            </a:r>
          </a:p>
          <a:p>
            <a:r>
              <a:rPr lang="en-US" sz="3000" b="1" dirty="0" smtClean="0"/>
              <a:t>The Supervisor: </a:t>
            </a:r>
            <a:r>
              <a:rPr lang="en-US" sz="3000" dirty="0" smtClean="0"/>
              <a:t>An </a:t>
            </a:r>
            <a:r>
              <a:rPr lang="en-US" sz="3000" dirty="0"/>
              <a:t>academic member of staff with a full load of teaching and </a:t>
            </a:r>
            <a:r>
              <a:rPr lang="en-US" sz="3000" dirty="0" smtClean="0"/>
              <a:t>administration. </a:t>
            </a:r>
            <a:r>
              <a:rPr lang="en-US" sz="3000" b="1" i="1" dirty="0" smtClean="0"/>
              <a:t>Exceptions: </a:t>
            </a:r>
            <a:r>
              <a:rPr lang="en-US" sz="3000" dirty="0" smtClean="0"/>
              <a:t>Other Qualified Staff in Administrative Units </a:t>
            </a:r>
            <a:endParaRPr lang="en-US" sz="3000" b="1" dirty="0"/>
          </a:p>
          <a:p>
            <a:endParaRPr lang="en-US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6851"/>
            <a:ext cx="3724047" cy="21307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Processes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2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0"/>
            <a:ext cx="8763000" cy="6858000"/>
          </a:xfrm>
        </p:spPr>
        <p:txBody>
          <a:bodyPr/>
          <a:lstStyle/>
          <a:p>
            <a:r>
              <a:rPr lang="en-US" sz="3000" dirty="0" smtClean="0"/>
              <a:t>Active Engagement in Research, Seminars &amp; Workshops</a:t>
            </a:r>
          </a:p>
          <a:p>
            <a:r>
              <a:rPr lang="en-US" sz="3000" dirty="0"/>
              <a:t>All first-time supervisors shall initially attend </a:t>
            </a:r>
            <a:r>
              <a:rPr lang="en-US" sz="3000" dirty="0" smtClean="0"/>
              <a:t>induction, and tagged with experienced Supervisors. First-time supervisors shall be Second supervisors</a:t>
            </a:r>
          </a:p>
          <a:p>
            <a:r>
              <a:rPr lang="en-US" sz="3000" b="1" dirty="0"/>
              <a:t>Consultative meetings with the </a:t>
            </a:r>
            <a:r>
              <a:rPr lang="en-US" sz="3000" b="1" dirty="0" smtClean="0"/>
              <a:t>supervisee: </a:t>
            </a:r>
            <a:r>
              <a:rPr lang="en-US" sz="3000" dirty="0" smtClean="0"/>
              <a:t>frequency </a:t>
            </a:r>
            <a:r>
              <a:rPr lang="en-US" sz="3000" dirty="0"/>
              <a:t>of such </a:t>
            </a:r>
            <a:r>
              <a:rPr lang="en-US" sz="3000" dirty="0" smtClean="0"/>
              <a:t>meetings, Resolutions reached, record of such meetings</a:t>
            </a:r>
            <a:r>
              <a:rPr lang="en-US" sz="3000" b="1" dirty="0" smtClean="0"/>
              <a:t> (Tracking Tools)</a:t>
            </a:r>
          </a:p>
          <a:p>
            <a:r>
              <a:rPr lang="en-US" sz="3000" b="1" dirty="0" smtClean="0"/>
              <a:t>Purpose of Meetings: </a:t>
            </a:r>
            <a:r>
              <a:rPr lang="en-US" sz="3000" dirty="0" smtClean="0"/>
              <a:t>To </a:t>
            </a:r>
            <a:r>
              <a:rPr lang="en-US" sz="3000" dirty="0"/>
              <a:t>ensure </a:t>
            </a:r>
            <a:r>
              <a:rPr lang="en-US" sz="3000" dirty="0" smtClean="0"/>
              <a:t>adequate </a:t>
            </a:r>
            <a:r>
              <a:rPr lang="en-US" sz="3000" dirty="0"/>
              <a:t>support for the </a:t>
            </a:r>
            <a:r>
              <a:rPr lang="en-US" sz="3000" dirty="0" smtClean="0"/>
              <a:t>Supervisee and monitoring </a:t>
            </a:r>
            <a:r>
              <a:rPr lang="en-US" sz="3000" dirty="0"/>
              <a:t>of </a:t>
            </a:r>
            <a:r>
              <a:rPr lang="en-US" sz="3000" dirty="0" smtClean="0"/>
              <a:t>progress</a:t>
            </a:r>
          </a:p>
          <a:p>
            <a:r>
              <a:rPr lang="en-US" sz="3000" dirty="0" smtClean="0"/>
              <a:t>Issue of How Many Students per Supervisor (Debatable)</a:t>
            </a:r>
            <a:endParaRPr lang="en-US" sz="3000" dirty="0"/>
          </a:p>
          <a:p>
            <a:endParaRPr lang="en-US" sz="3300" dirty="0"/>
          </a:p>
          <a:p>
            <a:endParaRPr lang="en-US" dirty="0"/>
          </a:p>
          <a:p>
            <a:endParaRPr lang="en-US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400"/>
            <a:ext cx="3724047" cy="320039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Supervision Processes (Continued)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9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0"/>
            <a:ext cx="9220200" cy="6858000"/>
          </a:xfrm>
        </p:spPr>
        <p:txBody>
          <a:bodyPr/>
          <a:lstStyle/>
          <a:p>
            <a:r>
              <a:rPr lang="en-US" sz="2900" dirty="0" smtClean="0"/>
              <a:t>A supervisor shall uphold the highest standards of professional ethics and moral principles</a:t>
            </a:r>
          </a:p>
          <a:p>
            <a:r>
              <a:rPr lang="en-US" sz="2900" dirty="0" smtClean="0"/>
              <a:t>A supervisor shall not be a relative of the postgraduate student</a:t>
            </a:r>
          </a:p>
          <a:p>
            <a:r>
              <a:rPr lang="en-US" sz="2900" b="1" i="1" dirty="0" smtClean="0"/>
              <a:t>Change of supervisor:</a:t>
            </a:r>
            <a:r>
              <a:rPr lang="en-US" sz="2900" dirty="0" smtClean="0"/>
              <a:t> If the student has </a:t>
            </a:r>
            <a:r>
              <a:rPr lang="en-US" sz="2900" dirty="0" smtClean="0">
                <a:solidFill>
                  <a:srgbClr val="FF0000"/>
                </a:solidFill>
              </a:rPr>
              <a:t>reasonable grounds </a:t>
            </a:r>
            <a:r>
              <a:rPr lang="en-US" sz="2900" dirty="0" smtClean="0"/>
              <a:t>to be dissatisfied with the supervision such as: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solidFill>
                  <a:srgbClr val="FF0000"/>
                </a:solidFill>
              </a:rPr>
              <a:t>Failure to establish a satisfactory working relationship between the student and supervisor.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solidFill>
                  <a:srgbClr val="FF0000"/>
                </a:solidFill>
              </a:rPr>
              <a:t>If the supervisor does not honor previously agreed appointments to meet the student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solidFill>
                  <a:srgbClr val="FF0000"/>
                </a:solidFill>
              </a:rPr>
              <a:t>Failure for the Supervisor to provide technical guidance</a:t>
            </a:r>
          </a:p>
          <a:p>
            <a:r>
              <a:rPr lang="en-US" sz="2900" dirty="0" smtClean="0"/>
              <a:t>Section 5.5 of the Postgraduate Training Policy (Reviewed 2021)</a:t>
            </a:r>
          </a:p>
          <a:p>
            <a:endParaRPr lang="en-US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295400"/>
            <a:ext cx="2895600" cy="235934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 (Continued)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4047" y="0"/>
            <a:ext cx="8467953" cy="6858000"/>
          </a:xfrm>
        </p:spPr>
        <p:txBody>
          <a:bodyPr/>
          <a:lstStyle/>
          <a:p>
            <a:r>
              <a:rPr lang="en-US" sz="3100" dirty="0"/>
              <a:t>Maintain regular contact with the supervisor</a:t>
            </a:r>
          </a:p>
          <a:p>
            <a:r>
              <a:rPr lang="en-US" sz="3000" dirty="0" smtClean="0"/>
              <a:t>Take </a:t>
            </a:r>
            <a:r>
              <a:rPr lang="en-US" sz="3000" dirty="0"/>
              <a:t>the  initiative  in raising any problems or relevant issues or difficulties </a:t>
            </a:r>
            <a:r>
              <a:rPr lang="en-US" sz="3000" dirty="0" smtClean="0"/>
              <a:t>with </a:t>
            </a:r>
            <a:r>
              <a:rPr lang="en-US" sz="3000" dirty="0"/>
              <a:t>the supervisor</a:t>
            </a:r>
          </a:p>
          <a:p>
            <a:r>
              <a:rPr lang="en-US" sz="3000" dirty="0" smtClean="0"/>
              <a:t>Maintain </a:t>
            </a:r>
            <a:r>
              <a:rPr lang="en-US" sz="3000" dirty="0"/>
              <a:t>progress in accordance with the agreed work plan</a:t>
            </a:r>
          </a:p>
          <a:p>
            <a:r>
              <a:rPr lang="en-US" sz="3000" dirty="0" smtClean="0"/>
              <a:t>Regularly attendance of supervision sessions </a:t>
            </a:r>
          </a:p>
          <a:p>
            <a:r>
              <a:rPr lang="en-US" sz="3000" dirty="0" smtClean="0"/>
              <a:t>Attendance of Capacity building Sessions (Seminars)</a:t>
            </a:r>
          </a:p>
          <a:p>
            <a:r>
              <a:rPr lang="en-US" sz="3000" dirty="0"/>
              <a:t>Make regular progress reports to the supervisor and the Directorate of postgraduate training</a:t>
            </a:r>
          </a:p>
          <a:p>
            <a:r>
              <a:rPr lang="en-US" sz="3000" dirty="0"/>
              <a:t>Make occasional presentations </a:t>
            </a:r>
            <a:r>
              <a:rPr lang="en-US" sz="3000" dirty="0" smtClean="0"/>
              <a:t>(Conferences, Defense, Research Seminars, etc) for constructive criticisms</a:t>
            </a:r>
            <a:endParaRPr lang="en-US" sz="3000" dirty="0"/>
          </a:p>
          <a:p>
            <a:endParaRPr lang="en-US" sz="31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6851"/>
            <a:ext cx="3724047" cy="22831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Responsibilities of the postgraduate student</a:t>
            </a:r>
          </a:p>
        </p:txBody>
      </p:sp>
    </p:spTree>
    <p:extLst>
      <p:ext uri="{BB962C8B-B14F-4D97-AF65-F5344CB8AC3E}">
        <p14:creationId xmlns:p14="http://schemas.microsoft.com/office/powerpoint/2010/main" val="121643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0"/>
            <a:ext cx="9067800" cy="6858000"/>
          </a:xfrm>
        </p:spPr>
        <p:txBody>
          <a:bodyPr/>
          <a:lstStyle/>
          <a:p>
            <a:r>
              <a:rPr lang="en-US" sz="3000" dirty="0" smtClean="0"/>
              <a:t>Directorate </a:t>
            </a:r>
            <a:r>
              <a:rPr lang="en-US" sz="3000" dirty="0"/>
              <a:t>of Graduate </a:t>
            </a:r>
            <a:r>
              <a:rPr lang="en-US" sz="3000" dirty="0" smtClean="0"/>
              <a:t>Training, HODs, Deans &amp; Directors </a:t>
            </a:r>
            <a:endParaRPr lang="en-US" sz="3000" dirty="0"/>
          </a:p>
          <a:p>
            <a:r>
              <a:rPr lang="en-US" sz="3000" dirty="0"/>
              <a:t>E</a:t>
            </a:r>
            <a:r>
              <a:rPr lang="en-US" sz="3000" dirty="0" smtClean="0"/>
              <a:t>nsure Quality Supervision standards </a:t>
            </a:r>
            <a:r>
              <a:rPr lang="en-US" sz="3000" dirty="0"/>
              <a:t>are </a:t>
            </a:r>
            <a:r>
              <a:rPr lang="en-US" sz="3000" dirty="0" smtClean="0"/>
              <a:t>maintained  </a:t>
            </a:r>
            <a:endParaRPr lang="en-US" sz="3000" dirty="0"/>
          </a:p>
          <a:p>
            <a:r>
              <a:rPr lang="en-US" sz="3000" dirty="0" smtClean="0"/>
              <a:t>Supervision Processes Adhered to</a:t>
            </a:r>
            <a:endParaRPr lang="en-US" sz="3000" dirty="0"/>
          </a:p>
          <a:p>
            <a:r>
              <a:rPr lang="en-US" sz="3000" dirty="0" smtClean="0"/>
              <a:t>Supportive Monitoring by HODs, Deans</a:t>
            </a:r>
            <a:endParaRPr lang="en-US" sz="3000" dirty="0"/>
          </a:p>
          <a:p>
            <a:r>
              <a:rPr lang="en-US" sz="3000" dirty="0" smtClean="0"/>
              <a:t>Adherence to Regulations &amp; Supervision Policies</a:t>
            </a:r>
            <a:endParaRPr lang="en-US" sz="3000" dirty="0"/>
          </a:p>
          <a:p>
            <a:r>
              <a:rPr lang="en-US" sz="3000" dirty="0" smtClean="0"/>
              <a:t>Revise the Guidelines Periodically to ensure Standards and Coping with Global Trends</a:t>
            </a:r>
            <a:endParaRPr lang="en-US" sz="3000" dirty="0"/>
          </a:p>
          <a:p>
            <a:r>
              <a:rPr lang="en-US" sz="3000" dirty="0" smtClean="0"/>
              <a:t>Clearances with KABREC (This is mandatory for both Masters &amp; PhD outputs)</a:t>
            </a:r>
          </a:p>
          <a:p>
            <a:r>
              <a:rPr lang="en-US" sz="3000" dirty="0" smtClean="0"/>
              <a:t>Publication of Articles from Student Research (Student-first Author &amp; Supervisor-Second Author)</a:t>
            </a:r>
          </a:p>
          <a:p>
            <a:r>
              <a:rPr lang="en-US" sz="3000" dirty="0" smtClean="0"/>
              <a:t>Quality checks (Anti-plagiarism, Editing of Outputs)</a:t>
            </a:r>
          </a:p>
          <a:p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6851"/>
            <a:ext cx="3724047" cy="220694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8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4046" y="0"/>
            <a:ext cx="8467953" cy="6858000"/>
          </a:xfrm>
        </p:spPr>
        <p:txBody>
          <a:bodyPr/>
          <a:lstStyle/>
          <a:p>
            <a:r>
              <a:rPr lang="en-US" sz="3500" dirty="0" smtClean="0"/>
              <a:t>Professional &amp; Ethical Rules of Engagement</a:t>
            </a:r>
          </a:p>
          <a:p>
            <a:r>
              <a:rPr lang="en-US" sz="3500" dirty="0" smtClean="0"/>
              <a:t>Collegial but not Intimately Attractive (</a:t>
            </a:r>
            <a:r>
              <a:rPr lang="en-US" sz="3500" dirty="0" smtClean="0">
                <a:solidFill>
                  <a:srgbClr val="FF0000"/>
                </a:solidFill>
              </a:rPr>
              <a:t>Sexual Harassment Policy</a:t>
            </a:r>
            <a:r>
              <a:rPr lang="en-US" sz="3500" dirty="0" smtClean="0"/>
              <a:t>)</a:t>
            </a:r>
          </a:p>
          <a:p>
            <a:r>
              <a:rPr lang="en-US" sz="3500" dirty="0" smtClean="0"/>
              <a:t>Progressive, Constructive &amp; Not Laissez-Faire Attitude during Supervision</a:t>
            </a:r>
          </a:p>
          <a:p>
            <a:r>
              <a:rPr lang="en-US" sz="3500" dirty="0" smtClean="0"/>
              <a:t>Mentorship-Relationship for the Production of Academically Astute Students</a:t>
            </a:r>
          </a:p>
          <a:p>
            <a:r>
              <a:rPr lang="en-US" sz="3500" dirty="0" smtClean="0"/>
              <a:t>Supervision process should be Informative, Intelligent &amp; not Academically Empty</a:t>
            </a:r>
          </a:p>
          <a:p>
            <a:endParaRPr lang="en-US" sz="3500" dirty="0" smtClean="0"/>
          </a:p>
          <a:p>
            <a:endParaRPr lang="en-US" sz="3500" dirty="0" smtClean="0"/>
          </a:p>
          <a:p>
            <a:endParaRPr lang="en-US" sz="31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6851"/>
            <a:ext cx="3581399" cy="312134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Supervisor-Student Relationship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6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0"/>
            <a:ext cx="8305800" cy="6858000"/>
          </a:xfrm>
        </p:spPr>
        <p:txBody>
          <a:bodyPr/>
          <a:lstStyle/>
          <a:p>
            <a:r>
              <a:rPr lang="en-US" dirty="0"/>
              <a:t>Aimed at Development of Skills &amp; </a:t>
            </a:r>
            <a:r>
              <a:rPr lang="en-US" dirty="0" smtClean="0"/>
              <a:t>Competences</a:t>
            </a:r>
          </a:p>
          <a:p>
            <a:r>
              <a:rPr lang="en-US" dirty="0" smtClean="0"/>
              <a:t>Academically </a:t>
            </a:r>
            <a:r>
              <a:rPr lang="en-US" dirty="0"/>
              <a:t>Rewarding</a:t>
            </a:r>
          </a:p>
          <a:p>
            <a:r>
              <a:rPr lang="en-US" dirty="0"/>
              <a:t>Active Participation &amp; not Passive Participation (Avoid one side dominating the Supervision)</a:t>
            </a:r>
          </a:p>
          <a:p>
            <a:r>
              <a:rPr lang="en-US" dirty="0"/>
              <a:t>Listening Skills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6851"/>
            <a:ext cx="3724047" cy="266414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Supervisor-Student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12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0"/>
            <a:ext cx="9067800" cy="6858000"/>
          </a:xfrm>
        </p:spPr>
        <p:txBody>
          <a:bodyPr/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“To supervise” (literally) means to "oversee” </a:t>
            </a:r>
          </a:p>
          <a:p>
            <a:pPr algn="just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advise the student in the management of the postgraduate project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advisor/counselor) 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guidance/direction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assurance/control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To provide the required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astoral Care 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To provide administrative and logistical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6851"/>
            <a:ext cx="3724047" cy="205454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Roles of the Supervisors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9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0"/>
            <a:ext cx="8763000" cy="6858000"/>
          </a:xfrm>
        </p:spPr>
        <p:txBody>
          <a:bodyPr/>
          <a:lstStyle/>
          <a:p>
            <a:r>
              <a:rPr lang="en-US" sz="3400" dirty="0">
                <a:solidFill>
                  <a:schemeClr val="accent4"/>
                </a:solidFill>
              </a:rPr>
              <a:t>Know the regulations governing postgraduate study at Kab and abide by them </a:t>
            </a:r>
          </a:p>
          <a:p>
            <a:r>
              <a:rPr lang="en-US" sz="3400" dirty="0">
                <a:solidFill>
                  <a:schemeClr val="accent4"/>
                </a:solidFill>
              </a:rPr>
              <a:t>Undertake the research with dedication </a:t>
            </a:r>
          </a:p>
          <a:p>
            <a:r>
              <a:rPr lang="en-US" sz="3400" dirty="0">
                <a:solidFill>
                  <a:schemeClr val="accent4"/>
                </a:solidFill>
              </a:rPr>
              <a:t>Develop initiative and independence </a:t>
            </a:r>
          </a:p>
          <a:p>
            <a:r>
              <a:rPr lang="en-US" sz="3400" dirty="0">
                <a:solidFill>
                  <a:schemeClr val="accent4"/>
                </a:solidFill>
              </a:rPr>
              <a:t>Keep full records of research results </a:t>
            </a:r>
          </a:p>
          <a:p>
            <a:r>
              <a:rPr lang="en-US" sz="3400" dirty="0">
                <a:solidFill>
                  <a:schemeClr val="accent4"/>
                </a:solidFill>
              </a:rPr>
              <a:t>Establish a working relationship with the supervisor </a:t>
            </a:r>
          </a:p>
          <a:p>
            <a:r>
              <a:rPr lang="en-US" sz="3400" dirty="0">
                <a:solidFill>
                  <a:schemeClr val="accent4"/>
                </a:solidFill>
              </a:rPr>
              <a:t>Obtain feed-back by means of reports and seminars, and to apply it </a:t>
            </a:r>
          </a:p>
          <a:p>
            <a:r>
              <a:rPr lang="en-US" sz="3400" dirty="0">
                <a:solidFill>
                  <a:schemeClr val="accent4"/>
                </a:solidFill>
              </a:rPr>
              <a:t>Complete a literature review and keep up to date on new publications </a:t>
            </a:r>
          </a:p>
          <a:p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6851"/>
            <a:ext cx="3724047" cy="2206949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Roles of the Student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8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A7CE607-4191-330B-F16A-7EE175A5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851" y="990600"/>
            <a:ext cx="6290734" cy="2438399"/>
          </a:xfrm>
        </p:spPr>
        <p:txBody>
          <a:bodyPr/>
          <a:lstStyle/>
          <a:p>
            <a:r>
              <a:rPr lang="en-US" sz="6000" dirty="0" smtClean="0">
                <a:solidFill>
                  <a:srgbClr val="003366"/>
                </a:solidFill>
              </a:rPr>
              <a:t/>
            </a:r>
            <a:br>
              <a:rPr lang="en-US" sz="6000" dirty="0" smtClean="0">
                <a:solidFill>
                  <a:srgbClr val="003366"/>
                </a:solidFill>
              </a:rPr>
            </a:br>
            <a:r>
              <a:rPr lang="en-US" sz="7000" dirty="0" smtClean="0">
                <a:solidFill>
                  <a:srgbClr val="FF0000"/>
                </a:solidFill>
              </a:rPr>
              <a:t>Presenter</a:t>
            </a:r>
            <a:r>
              <a:rPr lang="en-US" sz="6000" dirty="0" smtClean="0">
                <a:solidFill>
                  <a:srgbClr val="003366"/>
                </a:solidFill>
              </a:rPr>
              <a:t/>
            </a:r>
            <a:br>
              <a:rPr lang="en-US" sz="6000" dirty="0" smtClean="0">
                <a:solidFill>
                  <a:srgbClr val="003366"/>
                </a:solidFill>
              </a:rPr>
            </a:br>
            <a:r>
              <a:rPr lang="en-US" dirty="0" smtClean="0"/>
              <a:t>Prof</a:t>
            </a:r>
            <a:r>
              <a:rPr lang="en-US" dirty="0"/>
              <a:t>. Denis Sekiwu</a:t>
            </a:r>
            <a:br>
              <a:rPr lang="en-US" dirty="0"/>
            </a:b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828DFA0-191A-4F3C-428E-5DBF4F98F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4251" y="3581400"/>
            <a:ext cx="7543800" cy="3048000"/>
          </a:xfrm>
        </p:spPr>
        <p:txBody>
          <a:bodyPr/>
          <a:lstStyle/>
          <a:p>
            <a:r>
              <a:rPr lang="en-US" sz="3800" dirty="0" smtClean="0">
                <a:solidFill>
                  <a:schemeClr val="tx1"/>
                </a:solidFill>
              </a:rPr>
              <a:t>Director, Postgraduate Training</a:t>
            </a:r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dirty="0" smtClean="0">
                <a:solidFill>
                  <a:schemeClr val="tx1"/>
                </a:solidFill>
              </a:rPr>
              <a:t>Associate Professor</a:t>
            </a:r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dirty="0" smtClean="0">
                <a:solidFill>
                  <a:schemeClr val="tx1"/>
                </a:solidFill>
              </a:rPr>
              <a:t>Foundations of Education</a:t>
            </a:r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dirty="0">
                <a:solidFill>
                  <a:schemeClr val="tx1"/>
                </a:solidFill>
              </a:rPr>
              <a:t>Kabale University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519746-1971-2DEC-CA51-35C75197A9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1051" y="1632859"/>
            <a:ext cx="3708400" cy="3708400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103318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8414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0"/>
            <a:ext cx="7772400" cy="6858000"/>
          </a:xfrm>
        </p:spPr>
        <p:txBody>
          <a:bodyPr/>
          <a:lstStyle/>
          <a:p>
            <a:r>
              <a:rPr lang="en-US" dirty="0"/>
              <a:t>Take advantage of the research environment </a:t>
            </a:r>
          </a:p>
          <a:p>
            <a:r>
              <a:rPr lang="en-US" dirty="0"/>
              <a:t>Inform the supervisor of non-academic difficulties </a:t>
            </a:r>
          </a:p>
          <a:p>
            <a:r>
              <a:rPr lang="en-US" dirty="0"/>
              <a:t>Prepare and write the thesis/dissertation </a:t>
            </a:r>
          </a:p>
          <a:p>
            <a:r>
              <a:rPr lang="en-US" dirty="0"/>
              <a:t>Prepare and write publications, patents and reports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6851"/>
            <a:ext cx="3724047" cy="2283149"/>
          </a:xfrm>
        </p:spPr>
        <p:txBody>
          <a:bodyPr/>
          <a:lstStyle/>
          <a:p>
            <a:r>
              <a:rPr lang="en-US" sz="4000" dirty="0" smtClean="0"/>
              <a:t>Student Roles (</a:t>
            </a:r>
            <a:r>
              <a:rPr lang="en-US" sz="4000" dirty="0" err="1" smtClean="0"/>
              <a:t>Cont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448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3800" y="0"/>
            <a:ext cx="8458200" cy="6858000"/>
          </a:xfrm>
        </p:spPr>
        <p:txBody>
          <a:bodyPr/>
          <a:lstStyle/>
          <a:p>
            <a:r>
              <a:rPr lang="en-US" sz="3600" dirty="0" smtClean="0"/>
              <a:t>Supervision should be </a:t>
            </a:r>
            <a:br>
              <a:rPr lang="en-US" sz="3600" dirty="0" smtClean="0"/>
            </a:br>
            <a:r>
              <a:rPr lang="en-US" sz="3600" dirty="0" smtClean="0"/>
              <a:t>Professional &amp; not Unwarranted Intimacy.</a:t>
            </a:r>
          </a:p>
          <a:p>
            <a:r>
              <a:rPr lang="en-US" sz="3600" dirty="0" smtClean="0"/>
              <a:t>Should be done in Open Environments to Avoid Unwelcome Behaviour </a:t>
            </a:r>
          </a:p>
          <a:p>
            <a:r>
              <a:rPr lang="en-US" sz="3600" dirty="0" smtClean="0"/>
              <a:t>Should be Transparent &amp; Objective</a:t>
            </a:r>
          </a:p>
          <a:p>
            <a:r>
              <a:rPr lang="en-US" sz="3600" dirty="0" smtClean="0"/>
              <a:t>No Strings attached to the Supervision Process</a:t>
            </a:r>
          </a:p>
          <a:p>
            <a:r>
              <a:rPr lang="en-US" sz="3600" dirty="0" smtClean="0"/>
              <a:t>Should be Incorruptible Process</a:t>
            </a:r>
          </a:p>
          <a:p>
            <a:r>
              <a:rPr lang="en-US" sz="3600" dirty="0" smtClean="0"/>
              <a:t>Should not be a time for Revenge-Seeking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3886200" cy="4952999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Professionalism, Dress Code &amp;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Ethical Issues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5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0"/>
            <a:ext cx="7772400" cy="5638800"/>
          </a:xfrm>
        </p:spPr>
        <p:txBody>
          <a:bodyPr/>
          <a:lstStyle/>
          <a:p>
            <a:r>
              <a:rPr lang="en-US" dirty="0"/>
              <a:t>Dress-Code should be “Decent”</a:t>
            </a:r>
          </a:p>
          <a:p>
            <a:r>
              <a:rPr lang="en-US" dirty="0"/>
              <a:t>Should be </a:t>
            </a:r>
            <a:r>
              <a:rPr lang="en-US" dirty="0" smtClean="0"/>
              <a:t>a “Professionally </a:t>
            </a:r>
            <a:r>
              <a:rPr lang="en-US" dirty="0"/>
              <a:t>Serious &amp; Technically Engaging” Process, Not Laissez-Faire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6851"/>
            <a:ext cx="3724047" cy="2283149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Professionalism, Dress Code &amp; Ethical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Issues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6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2" y="177407"/>
            <a:ext cx="10869083" cy="1422793"/>
          </a:xfrm>
        </p:spPr>
        <p:txBody>
          <a:bodyPr/>
          <a:lstStyle/>
          <a:p>
            <a:r>
              <a:rPr lang="en-US" sz="3800" b="1" dirty="0">
                <a:solidFill>
                  <a:srgbClr val="FF0000"/>
                </a:solidFill>
              </a:rPr>
              <a:t>Counselling, Guidance &amp; Mentorship Program</a:t>
            </a:r>
            <a:br>
              <a:rPr lang="en-US" sz="3800" b="1" dirty="0">
                <a:solidFill>
                  <a:srgbClr val="FF0000"/>
                </a:solidFill>
              </a:rPr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12192000" cy="5410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500" dirty="0"/>
              <a:t>Developing a Mentorship </a:t>
            </a:r>
            <a:r>
              <a:rPr lang="en-US" sz="3500" dirty="0" smtClean="0"/>
              <a:t>Policy (In the Offing)</a:t>
            </a:r>
            <a:endParaRPr lang="en-US" sz="35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500" dirty="0"/>
              <a:t>However, Urge Faculties &amp; Departments to Organize Mentorship Seminars. Don’t Concentrate only on Methodologies</a:t>
            </a:r>
            <a:r>
              <a:rPr lang="en-US" sz="35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500" dirty="0"/>
              <a:t>Mentorship should benefit both Students &amp; </a:t>
            </a:r>
            <a:r>
              <a:rPr lang="en-US" sz="3500" dirty="0" smtClean="0"/>
              <a:t>Supervisors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500" dirty="0"/>
              <a:t>Supervision, many times, involves Psychological </a:t>
            </a:r>
            <a:r>
              <a:rPr lang="en-US" sz="3500" dirty="0" smtClean="0"/>
              <a:t>Hiccups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500" dirty="0"/>
              <a:t>Academic Counselling &amp; Vocational Counselling required (Promoters</a:t>
            </a:r>
            <a:r>
              <a:rPr lang="en-US" sz="35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500" dirty="0" smtClean="0"/>
              <a:t>Maintain Values During Supervision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5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5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10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Faculty Postgraduate Committee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3611893"/>
              </p:ext>
            </p:extLst>
          </p:nvPr>
        </p:nvGraphicFramePr>
        <p:xfrm>
          <a:off x="0" y="914401"/>
          <a:ext cx="12192000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8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2" y="1"/>
            <a:ext cx="10869083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Roles of the Committee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12192000" cy="6096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Recommendation for Appointment of Supervisors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Approval of Topics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Approval of the Examination Panel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The Committee periodically monitors the progress of postgraduate students in the Faculty to identify any problems in respect to throughput and supervisor capacity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Ensuring the highest academic standards are maintained;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Protecting the interest of students and supervisors;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The Committee should advise the Dean on strategic matters relating to postgraduate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60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ROLE OF THE HEAD OF DEPARTMENT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884" y="1232300"/>
            <a:ext cx="10819101" cy="53209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Chairs the departmental Higher Degrees Committee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Provides oversight role on matters of postgraduate education, research and supervision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Addresses student issues, queries and complaints regarding postgraduate training and supervision.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Arranges proposal presentation panels, provides logistical support to these events at the department level.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She/he is an academic and social counsellor of postgraduate students.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Constitutes the Departmental Higher Degrees Committee/s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Monitors and Evaluates the performance of postgraduate mentors and supervisors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9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2" y="177407"/>
            <a:ext cx="10869083" cy="813193"/>
          </a:xfrm>
        </p:spPr>
        <p:txBody>
          <a:bodyPr/>
          <a:lstStyle/>
          <a:p>
            <a:r>
              <a:rPr lang="en-US" sz="5000" dirty="0" smtClean="0">
                <a:solidFill>
                  <a:srgbClr val="FF0000"/>
                </a:solidFill>
              </a:rPr>
              <a:t>Way Forward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33400" y="1295400"/>
            <a:ext cx="12725400" cy="601979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 smtClean="0"/>
              <a:t>Get in Touch With Existing Postgraduate Training Policies, Regulations (PGT Handbook, PGT Training Manual, Prospectus, Research Supervision Policy</a:t>
            </a:r>
            <a:r>
              <a:rPr lang="en-US" sz="3000" dirty="0" smtClean="0"/>
              <a:t>)</a:t>
            </a:r>
            <a:endParaRPr lang="en-US" sz="30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 smtClean="0"/>
              <a:t>Make Supervision a Learning Experience for the Students/Supervisees. Encourage them to Attend Seminars &amp; Mentorship Programs.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 smtClean="0"/>
              <a:t>Make Research Simple &amp; Attractive to Discern, though Simplicity does not mean encouraging the writing of Porous Papers.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 smtClean="0"/>
              <a:t>Use the Faculty Postgraduate Committees to Pass Decisions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 smtClean="0"/>
              <a:t>Professionalism in Research Supervision is Paramount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 smtClean="0"/>
              <a:t>Academic Engagement &amp; Originality Should be the Bridging Threads in Supervision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 smtClean="0"/>
              <a:t>Publish</a:t>
            </a:r>
            <a:r>
              <a:rPr lang="en-US" sz="3000" dirty="0"/>
              <a:t> </a:t>
            </a:r>
            <a:r>
              <a:rPr lang="en-US" sz="3000" dirty="0" smtClean="0"/>
              <a:t>or Perish!!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63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>
                <a:solidFill>
                  <a:srgbClr val="FF0000"/>
                </a:solidFill>
              </a:rPr>
              <a:t>Conclusion 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12192000" cy="5867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300" dirty="0" smtClean="0"/>
              <a:t>Remember, Research Supervision is the Ship-Anchor that Strengthens Postgraduate Education. </a:t>
            </a:r>
            <a:endParaRPr lang="en-US" sz="33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300" dirty="0" smtClean="0"/>
              <a:t>With Poor Supervision Methodologies, there is no Brand. Outputs will always be heavily determined by Quality Student Research.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300" dirty="0" smtClean="0"/>
              <a:t>Academic Engagements are the Way to go. “What is the Research Question?” It must be SMART and easy to identify…that’s the Prognosis of Postgraduate Student Research.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300" dirty="0" smtClean="0"/>
              <a:t>Although I was told to take you through Supervision Processes, </a:t>
            </a:r>
            <a:r>
              <a:rPr lang="en-US" sz="3300" dirty="0"/>
              <a:t>h</a:t>
            </a:r>
            <a:r>
              <a:rPr lang="en-US" sz="3300" dirty="0" smtClean="0"/>
              <a:t>owever, Teaching &amp; Community Engagement are also significant Quality Enhancement Issues in PGT. </a:t>
            </a:r>
          </a:p>
          <a:p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64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AC025BA2-856A-433C-96B8-5290A9FEB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084" y="914400"/>
            <a:ext cx="10363200" cy="2317225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5000" dirty="0">
                <a:solidFill>
                  <a:srgbClr val="FF0000"/>
                </a:solidFill>
                <a:ea typeface="+mj-ea"/>
              </a:rPr>
              <a:t>Thank </a:t>
            </a:r>
            <a:r>
              <a:rPr lang="en-US" sz="5000" dirty="0" smtClean="0">
                <a:solidFill>
                  <a:srgbClr val="FF0000"/>
                </a:solidFill>
                <a:ea typeface="+mj-ea"/>
              </a:rPr>
              <a:t>you FOR LISTENING!</a:t>
            </a:r>
            <a:endParaRPr lang="en-US" sz="5000" b="0" dirty="0">
              <a:solidFill>
                <a:srgbClr val="FF0000"/>
              </a:solidFill>
              <a:latin typeface="Montserrat" panose="02000505000000020004" pitchFamily="2" charset="0"/>
              <a:ea typeface="+mj-ea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2AFD2DC-D725-B56A-4F46-39616E248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7030A0"/>
                </a:solidFill>
                <a:latin typeface="Montserrat" panose="02000505000000020004" pitchFamily="2" charset="0"/>
                <a:ea typeface="+mj-ea"/>
              </a:rPr>
              <a:t>Questions</a:t>
            </a:r>
            <a:r>
              <a:rPr lang="en-US" sz="6000" dirty="0">
                <a:solidFill>
                  <a:srgbClr val="7030A0"/>
                </a:solidFill>
                <a:latin typeface="Montserrat" panose="02000505000000020004" pitchFamily="2" charset="0"/>
                <a:ea typeface="+mj-ea"/>
              </a:rPr>
              <a:t>? Suggestions?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8428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D492D1F6-294E-4628-B514-D1C7BD735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a typeface="+mj-ea"/>
              </a:rPr>
              <a:t>TABLE OF CONTENTS</a:t>
            </a:r>
            <a:endParaRPr lang="en-US" b="1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BF133110-D3B5-465B-8765-AC4AD1D079E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08884" y="1232299"/>
            <a:ext cx="10819101" cy="5625701"/>
          </a:xfrm>
        </p:spPr>
        <p:txBody>
          <a:bodyPr/>
          <a:lstStyle/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ea typeface="+mn-ea"/>
              </a:rPr>
              <a:t>Introduction 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ea typeface="+mn-ea"/>
              </a:rPr>
              <a:t>The Mandate of the Directorate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ea typeface="+mn-ea"/>
              </a:rPr>
              <a:t>Why the Research and Supervision Processes?</a:t>
            </a:r>
            <a:endParaRPr lang="en-US" sz="3200" b="1" dirty="0">
              <a:solidFill>
                <a:srgbClr val="FF0000"/>
              </a:solidFill>
              <a:ea typeface="+mn-ea"/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ea typeface="+mn-ea"/>
              </a:rPr>
              <a:t>Student Research Supervision: What does it mean?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ea typeface="+mn-ea"/>
              </a:rPr>
              <a:t>What are these Research Supervision Processes?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ea typeface="+mn-ea"/>
              </a:rPr>
              <a:t>Professionalism and Dress Code, Ethical Issues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ea typeface="+mn-ea"/>
              </a:rPr>
              <a:t>Counselling, Guidance &amp; Mentorship Program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ea typeface="+mn-ea"/>
              </a:rPr>
              <a:t>Way forward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srgbClr val="FF0000"/>
                </a:solidFill>
                <a:ea typeface="+mn-ea"/>
              </a:rPr>
              <a:t>Conclusion</a:t>
            </a:r>
          </a:p>
        </p:txBody>
      </p:sp>
    </p:spTree>
  </p:cSld>
  <p:clrMapOvr>
    <a:masterClrMapping/>
  </p:clrMapOvr>
  <p:transition advTm="2004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C05101D6-89EC-4322-88A9-1C5E3A40D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396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</a:rPr>
              <a:t>Introduction</a:t>
            </a:r>
            <a:r>
              <a:rPr lang="en-US" sz="5400" dirty="0" smtClean="0">
                <a:ea typeface="+mj-ea"/>
              </a:rPr>
              <a:t> </a:t>
            </a:r>
            <a:endParaRPr lang="en-US" sz="5400" dirty="0">
              <a:ea typeface="+mj-ea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5B528812-EF34-4563-90D6-77EDD143B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4800" y="0"/>
            <a:ext cx="8839200" cy="6858000"/>
          </a:xfrm>
        </p:spPr>
        <p:txBody>
          <a:bodyPr anchor="ctr"/>
          <a:lstStyle/>
          <a:p>
            <a:pPr marL="0" indent="0" eaLnBrk="1" hangingPunct="1">
              <a:buNone/>
              <a:defRPr/>
            </a:pPr>
            <a:endParaRPr lang="en-US" sz="2800" dirty="0" smtClean="0">
              <a:ea typeface="+mn-ea"/>
            </a:endParaRPr>
          </a:p>
          <a:p>
            <a:pPr algn="just" eaLnBrk="1" hangingPunct="1">
              <a:buFont typeface="Wingdings" charset="0"/>
              <a:buChar char="n"/>
              <a:defRPr/>
            </a:pPr>
            <a:endParaRPr lang="en-US" sz="25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charset="0"/>
              <a:buChar char="n"/>
              <a:defRPr/>
            </a:pPr>
            <a:endParaRPr lang="en-US" sz="25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charset="0"/>
              <a:buChar char="n"/>
              <a:defRPr/>
            </a:pPr>
            <a:endParaRPr lang="en-US" sz="25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n-US" sz="25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 the HRM Directorate (For these Sessions) </a:t>
            </a:r>
          </a:p>
          <a:p>
            <a:pPr eaLnBrk="1" hangingPunct="1">
              <a:defRPr/>
            </a:pPr>
            <a:r>
              <a:rPr lang="en-US" sz="2800" b="1" dirty="0" smtClean="0">
                <a:ea typeface="+mn-ea"/>
              </a:rPr>
              <a:t>Let us Remind ourselves About these Philosophical Maxims:</a:t>
            </a:r>
          </a:p>
          <a:p>
            <a:pPr marL="0" indent="0" algn="ctr" eaLnBrk="1" hangingPunct="1">
              <a:buNone/>
              <a:defRPr/>
            </a:pPr>
            <a:r>
              <a:rPr lang="en-US" sz="3000" b="1" i="1" dirty="0" smtClean="0">
                <a:solidFill>
                  <a:srgbClr val="FF0000"/>
                </a:solidFill>
                <a:ea typeface="+mn-ea"/>
              </a:rPr>
              <a:t>“Leadership is the Power to Provide Service Beyond Self (Malcom-X)”</a:t>
            </a:r>
          </a:p>
          <a:p>
            <a:pPr marL="0" indent="0" algn="ctr" eaLnBrk="1" hangingPunct="1">
              <a:buNone/>
              <a:defRPr/>
            </a:pPr>
            <a:endParaRPr lang="en-US" sz="3000" b="1" i="1" dirty="0" smtClean="0">
              <a:solidFill>
                <a:srgbClr val="FF0000"/>
              </a:solidFill>
              <a:ea typeface="+mn-ea"/>
            </a:endParaRPr>
          </a:p>
          <a:p>
            <a:pPr marL="0" indent="0" algn="ctr" eaLnBrk="1" hangingPunct="1">
              <a:buNone/>
              <a:defRPr/>
            </a:pPr>
            <a:r>
              <a:rPr lang="en-US" sz="3000" b="1" i="1" dirty="0" smtClean="0">
                <a:solidFill>
                  <a:srgbClr val="FF0000"/>
                </a:solidFill>
                <a:ea typeface="+mn-ea"/>
              </a:rPr>
              <a:t>“Holding An Office is not Personal Gratification But a Time to Wield Legitimate Power to </a:t>
            </a:r>
            <a:r>
              <a:rPr lang="en-US" sz="3000" b="1" i="1" dirty="0">
                <a:solidFill>
                  <a:srgbClr val="FF0000"/>
                </a:solidFill>
                <a:ea typeface="+mn-ea"/>
              </a:rPr>
              <a:t>C</a:t>
            </a:r>
            <a:r>
              <a:rPr lang="en-US" sz="3000" b="1" i="1" dirty="0" smtClean="0">
                <a:solidFill>
                  <a:srgbClr val="FF0000"/>
                </a:solidFill>
                <a:ea typeface="+mn-ea"/>
              </a:rPr>
              <a:t>hange Things…”</a:t>
            </a:r>
          </a:p>
          <a:p>
            <a:pPr marL="0" indent="0" algn="ctr" eaLnBrk="1" hangingPunct="1">
              <a:buNone/>
              <a:defRPr/>
            </a:pPr>
            <a:endParaRPr lang="en-US" sz="3000" b="1" i="1" dirty="0">
              <a:solidFill>
                <a:srgbClr val="FF0000"/>
              </a:solidFill>
              <a:ea typeface="+mn-ea"/>
            </a:endParaRPr>
          </a:p>
          <a:p>
            <a:pPr marL="0" indent="0" algn="ctr" eaLnBrk="1" hangingPunct="1">
              <a:buNone/>
              <a:defRPr/>
            </a:pPr>
            <a:r>
              <a:rPr lang="en-US" sz="3000" i="1" dirty="0" smtClean="0">
                <a:solidFill>
                  <a:srgbClr val="FF0000"/>
                </a:solidFill>
              </a:rPr>
              <a:t>“</a:t>
            </a:r>
            <a:r>
              <a:rPr lang="en-US" sz="3000" b="1" i="1" dirty="0" smtClean="0">
                <a:solidFill>
                  <a:srgbClr val="FF0000"/>
                </a:solidFill>
              </a:rPr>
              <a:t>In Leadership, Falling </a:t>
            </a:r>
            <a:r>
              <a:rPr lang="en-US" sz="3000" b="1" i="1" dirty="0">
                <a:solidFill>
                  <a:srgbClr val="FF0000"/>
                </a:solidFill>
              </a:rPr>
              <a:t>Down is not a Failure. Failure Comes when You Stay where You have </a:t>
            </a:r>
            <a:r>
              <a:rPr lang="en-US" sz="3000" b="1" i="1" dirty="0" smtClean="0">
                <a:solidFill>
                  <a:srgbClr val="FF0000"/>
                </a:solidFill>
              </a:rPr>
              <a:t>Fallen…</a:t>
            </a:r>
            <a:r>
              <a:rPr lang="en-US" sz="3000" i="1" dirty="0" smtClean="0">
                <a:solidFill>
                  <a:srgbClr val="FF0000"/>
                </a:solidFill>
              </a:rPr>
              <a:t>”</a:t>
            </a:r>
            <a:endParaRPr lang="en-US" sz="3000" i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3000" b="1" dirty="0" smtClean="0">
              <a:solidFill>
                <a:schemeClr val="accent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sz="3200" dirty="0" smtClean="0">
              <a:ea typeface="+mn-ea"/>
            </a:endParaRPr>
          </a:p>
          <a:p>
            <a:pPr marL="0" indent="0" eaLnBrk="1" hangingPunct="1">
              <a:buNone/>
              <a:defRPr/>
            </a:pPr>
            <a:endParaRPr lang="en-US" sz="3200" dirty="0" smtClean="0">
              <a:ea typeface="+mn-ea"/>
            </a:endParaRPr>
          </a:p>
        </p:txBody>
      </p:sp>
    </p:spTree>
  </p:cSld>
  <p:clrMapOvr>
    <a:masterClrMapping/>
  </p:clrMapOvr>
  <p:transition advTm="1556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0" y="0"/>
            <a:ext cx="9906000" cy="6858000"/>
          </a:xfrm>
        </p:spPr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o </a:t>
            </a:r>
            <a:r>
              <a:rPr lang="en-US" b="1" dirty="0"/>
              <a:t>become a center of excellence in postgraduate education in the region and </a:t>
            </a:r>
            <a:r>
              <a:rPr lang="en-US" b="1" dirty="0" smtClean="0"/>
              <a:t>beyond </a:t>
            </a:r>
            <a:r>
              <a:rPr lang="en-US" b="1" dirty="0" smtClean="0">
                <a:solidFill>
                  <a:srgbClr val="FF0000"/>
                </a:solidFill>
              </a:rPr>
              <a:t>(Postgraduate Strategic Plan, 2020/21-2024/25)</a:t>
            </a: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b="1" dirty="0"/>
              <a:t>Directorate contributes to the following Strategic Planning Pillars:</a:t>
            </a:r>
          </a:p>
          <a:p>
            <a:pPr marL="514350" indent="-514350" eaLnBrk="1" hangingPunct="1">
              <a:buAutoNum type="alphaLcParenR"/>
              <a:defRPr/>
            </a:pPr>
            <a:r>
              <a:rPr lang="en-US" b="1" dirty="0"/>
              <a:t>Pillar 1: Governance </a:t>
            </a:r>
            <a:endParaRPr lang="en-US" b="1" dirty="0" smtClean="0"/>
          </a:p>
          <a:p>
            <a:pPr marL="514350" indent="-514350" eaLnBrk="1" hangingPunct="1">
              <a:buAutoNum type="alphaLcParenR"/>
              <a:defRPr/>
            </a:pPr>
            <a:r>
              <a:rPr lang="en-US" b="1" dirty="0" smtClean="0"/>
              <a:t>Pillar 3: Research &amp; Publication</a:t>
            </a:r>
            <a:endParaRPr lang="en-US" b="1" dirty="0"/>
          </a:p>
          <a:p>
            <a:pPr marL="514350" indent="-514350" eaLnBrk="1" hangingPunct="1">
              <a:buAutoNum type="alphaLcParenR"/>
              <a:defRPr/>
            </a:pPr>
            <a:r>
              <a:rPr lang="en-US" b="1" dirty="0"/>
              <a:t>Pillar 4: Program </a:t>
            </a:r>
            <a:r>
              <a:rPr lang="en-US" b="1" dirty="0" smtClean="0"/>
              <a:t>Delivery</a:t>
            </a:r>
          </a:p>
          <a:p>
            <a:pPr marL="0" indent="0" eaLnBrk="1" hangingPunct="1">
              <a:buNone/>
              <a:defRPr/>
            </a:pPr>
            <a:endParaRPr lang="en-US" b="1" dirty="0"/>
          </a:p>
          <a:p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Mandate of the Directorate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0"/>
            <a:ext cx="8305800" cy="6858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Postgraduate Strategic Plan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2020/21-2024/25</a:t>
            </a:r>
            <a:endParaRPr lang="en-US" dirty="0" smtClean="0"/>
          </a:p>
          <a:p>
            <a:r>
              <a:rPr lang="en-US" dirty="0" smtClean="0"/>
              <a:t>Postgraduate Handbook, 2020</a:t>
            </a:r>
          </a:p>
          <a:p>
            <a:r>
              <a:rPr lang="en-US" dirty="0" smtClean="0"/>
              <a:t>Postgraduate Training Manual/Policy (Reviewed, 2021)</a:t>
            </a:r>
          </a:p>
          <a:p>
            <a:r>
              <a:rPr lang="en-US" dirty="0" smtClean="0"/>
              <a:t>Postgraduate Research Guidelines</a:t>
            </a:r>
          </a:p>
          <a:p>
            <a:r>
              <a:rPr lang="en-US" dirty="0"/>
              <a:t> </a:t>
            </a:r>
            <a:r>
              <a:rPr lang="en-US" dirty="0" smtClean="0"/>
              <a:t>Postgraduate Prospectus (under Review)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Website: www.dpgt.kab.ac.ug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38200"/>
            <a:ext cx="3724047" cy="3124199"/>
          </a:xfrm>
        </p:spPr>
        <p:txBody>
          <a:bodyPr/>
          <a:lstStyle/>
          <a:p>
            <a:r>
              <a:rPr lang="en-US" dirty="0" smtClean="0"/>
              <a:t>Policies, Relevant Documents &amp;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3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0"/>
            <a:ext cx="9677400" cy="6858000"/>
          </a:xfrm>
        </p:spPr>
        <p:txBody>
          <a:bodyPr/>
          <a:lstStyle/>
          <a:p>
            <a:r>
              <a:rPr lang="en-US" sz="3800" dirty="0" smtClean="0"/>
              <a:t>Quality Assurance Standardization</a:t>
            </a:r>
          </a:p>
          <a:p>
            <a:r>
              <a:rPr lang="en-US" sz="3800" dirty="0" smtClean="0"/>
              <a:t>Benchmarks of Good Standard Practice in a Globally Visible University</a:t>
            </a:r>
          </a:p>
          <a:p>
            <a:r>
              <a:rPr lang="en-US" sz="3800" dirty="0" smtClean="0"/>
              <a:t>Academic Peering (Scrutiny)</a:t>
            </a:r>
          </a:p>
          <a:p>
            <a:r>
              <a:rPr lang="en-US" sz="3800" dirty="0" smtClean="0"/>
              <a:t>Checks &amp; Balances for Accountability and Good Governance</a:t>
            </a:r>
          </a:p>
          <a:p>
            <a:r>
              <a:rPr lang="en-US" sz="3800" dirty="0" smtClean="0"/>
              <a:t> A University is a Hub for Knowledge Generation, therefore Standards must be enforced</a:t>
            </a:r>
          </a:p>
          <a:p>
            <a:r>
              <a:rPr lang="en-US" sz="3800" dirty="0" smtClean="0"/>
              <a:t>Make the Process of Student Supervision Smooth </a:t>
            </a:r>
            <a:endParaRPr lang="en-US" sz="3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4038600" cy="3886199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the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Research Supervision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Processes?</a:t>
            </a:r>
          </a:p>
        </p:txBody>
      </p:sp>
    </p:spTree>
    <p:extLst>
      <p:ext uri="{BB962C8B-B14F-4D97-AF65-F5344CB8AC3E}">
        <p14:creationId xmlns:p14="http://schemas.microsoft.com/office/powerpoint/2010/main" val="30517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400" y="0"/>
            <a:ext cx="8610600" cy="6858000"/>
          </a:xfrm>
        </p:spPr>
        <p:txBody>
          <a:bodyPr/>
          <a:lstStyle/>
          <a:p>
            <a:r>
              <a:rPr lang="en-US" sz="3600" dirty="0" smtClean="0"/>
              <a:t>Mentor-Mentee interaction. Supervision is Mentorship (Supervisor is a Student Promoter)</a:t>
            </a:r>
          </a:p>
          <a:p>
            <a:r>
              <a:rPr lang="en-US" sz="3600" dirty="0" smtClean="0"/>
              <a:t>Passing on Skill &amp; Life-time Competences. Therefore, supervisors must be Technical &amp; Experts in their Fields </a:t>
            </a:r>
          </a:p>
          <a:p>
            <a:r>
              <a:rPr lang="en-US" sz="3600" dirty="0" smtClean="0"/>
              <a:t>Being Knowledgeable</a:t>
            </a:r>
            <a:r>
              <a:rPr lang="en-US" sz="3600" dirty="0"/>
              <a:t> </a:t>
            </a:r>
            <a:r>
              <a:rPr lang="en-US" sz="3600" dirty="0" smtClean="0"/>
              <a:t>on Both sides</a:t>
            </a:r>
          </a:p>
          <a:p>
            <a:r>
              <a:rPr lang="en-US" sz="3600" dirty="0" smtClean="0"/>
              <a:t>Project is owned by Both the Supervisee &amp; Supervisor </a:t>
            </a:r>
          </a:p>
          <a:p>
            <a:r>
              <a:rPr lang="en-US" sz="3600" dirty="0" smtClean="0"/>
              <a:t>Leadership &amp; Learning are Indispensable </a:t>
            </a:r>
            <a:r>
              <a:rPr lang="en-US" sz="3600" dirty="0"/>
              <a:t>to Each Other” (</a:t>
            </a:r>
            <a:r>
              <a:rPr lang="en-US" sz="3600" dirty="0">
                <a:solidFill>
                  <a:srgbClr val="FF0000"/>
                </a:solidFill>
              </a:rPr>
              <a:t>John F. Kennedy</a:t>
            </a:r>
            <a:r>
              <a:rPr lang="en-US" sz="3600" dirty="0"/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3724047" cy="39624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Supervision: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does it mean?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2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0"/>
            <a:ext cx="8305800" cy="6858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Section 5 of the Postgraduate Training Manual Stipulates these Processes/Guidelines:</a:t>
            </a:r>
          </a:p>
          <a:p>
            <a:r>
              <a:rPr lang="en-US" sz="3600" dirty="0" smtClean="0"/>
              <a:t>Appointment of Qualified Supervisors</a:t>
            </a:r>
          </a:p>
          <a:p>
            <a:r>
              <a:rPr lang="en-US" sz="3600" dirty="0" smtClean="0"/>
              <a:t>Proven </a:t>
            </a:r>
            <a:r>
              <a:rPr lang="en-US" sz="3600" dirty="0"/>
              <a:t>knowledge of subject content, research expertise and academic interest in the field within which the student’s topic falls </a:t>
            </a:r>
            <a:endParaRPr lang="en-US" sz="3600" dirty="0" smtClean="0"/>
          </a:p>
          <a:p>
            <a:r>
              <a:rPr lang="en-US" sz="3500" dirty="0" smtClean="0"/>
              <a:t>Proven </a:t>
            </a:r>
            <a:r>
              <a:rPr lang="en-US" sz="3500" dirty="0"/>
              <a:t>track record of experience of supervision of postgraduate </a:t>
            </a:r>
            <a:r>
              <a:rPr lang="en-US" sz="3500" dirty="0" smtClean="0"/>
              <a:t>students.</a:t>
            </a:r>
          </a:p>
          <a:p>
            <a:endParaRPr lang="en-US" sz="3500" dirty="0"/>
          </a:p>
          <a:p>
            <a:r>
              <a:rPr lang="en-US" sz="36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6851"/>
            <a:ext cx="3724047" cy="2968949"/>
          </a:xfrm>
        </p:spPr>
        <p:txBody>
          <a:bodyPr/>
          <a:lstStyle/>
          <a:p>
            <a:r>
              <a:rPr lang="en-US" sz="4000" dirty="0" smtClean="0"/>
              <a:t>Research </a:t>
            </a:r>
            <a:r>
              <a:rPr lang="en-US" sz="4000" dirty="0"/>
              <a:t>Supervision Processes?</a:t>
            </a:r>
            <a:br>
              <a:rPr lang="en-US" sz="4000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6664"/>
      </p:ext>
    </p:extLst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83A81D87ADD48B153945A7AD9B36A" ma:contentTypeVersion="5" ma:contentTypeDescription="Create a new document." ma:contentTypeScope="" ma:versionID="aa4437f7f0811d5ce46f617aa125e69d">
  <xsd:schema xmlns:xsd="http://www.w3.org/2001/XMLSchema" xmlns:xs="http://www.w3.org/2001/XMLSchema" xmlns:p="http://schemas.microsoft.com/office/2006/metadata/properties" xmlns:ns1="http://schemas.microsoft.com/sharepoint/v3" xmlns:ns2="881cbc62-9c94-4650-91c8-fbcdad032e96" targetNamespace="http://schemas.microsoft.com/office/2006/metadata/properties" ma:root="true" ma:fieldsID="b00f7090dbbe71aca3df0ea180e5e135" ns1:_="" ns2:_="">
    <xsd:import namespace="http://schemas.microsoft.com/sharepoint/v3"/>
    <xsd:import namespace="881cbc62-9c94-4650-91c8-fbcdad032e9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cbc62-9c94-4650-91c8-fbcdad032e96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DC48363-C45F-47DE-807F-3F379983E91D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881cbc62-9c94-4650-91c8-fbcdad032e96"/>
  </ds:schemaRefs>
</ds:datastoreItem>
</file>

<file path=customXml/itemProps2.xml><?xml version="1.0" encoding="utf-8"?>
<ds:datastoreItem xmlns:ds="http://schemas.openxmlformats.org/officeDocument/2006/customXml" ds:itemID="{8B58F6CE-9CB4-432A-A53E-E990D221959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F1E8DB7-85CF-4535-9057-C0CF629CD8D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9F4FB4-210C-4D7F-AD00-7E353B77D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1cbc62-9c94-4650-91c8-fbcdad032e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DA26709E-099B-488B-B6AE-2FB760FB446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8971</TotalTime>
  <Words>1574</Words>
  <Application>Microsoft Office PowerPoint</Application>
  <PresentationFormat>Widescreen</PresentationFormat>
  <Paragraphs>209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Calibri Light</vt:lpstr>
      <vt:lpstr>Gill Sans MT</vt:lpstr>
      <vt:lpstr>Helvetica</vt:lpstr>
      <vt:lpstr>Montserrat</vt:lpstr>
      <vt:lpstr>Montserrat SemiBold</vt:lpstr>
      <vt:lpstr>Roboto</vt:lpstr>
      <vt:lpstr>Tahoma</vt:lpstr>
      <vt:lpstr>Wingdings</vt:lpstr>
      <vt:lpstr>Bold Stripes</vt:lpstr>
      <vt:lpstr>Custom Design</vt:lpstr>
      <vt:lpstr>ORIENTATION OF HEADS OF DEPARTMENTS (NEWLY APPOINTED)</vt:lpstr>
      <vt:lpstr> Presenter Prof. Denis Sekiwu </vt:lpstr>
      <vt:lpstr>TABLE OF CONTENTS</vt:lpstr>
      <vt:lpstr>Introduction </vt:lpstr>
      <vt:lpstr>      </vt:lpstr>
      <vt:lpstr>Policies, Relevant Documents &amp; Website</vt:lpstr>
      <vt:lpstr>   Why the Student Research Supervision Processes?</vt:lpstr>
      <vt:lpstr>Student Research Supervision: What does it mean? </vt:lpstr>
      <vt:lpstr>Research Supervision Processes? </vt:lpstr>
      <vt:lpstr>Processes (Continued)</vt:lpstr>
      <vt:lpstr>Processes (Continued)</vt:lpstr>
      <vt:lpstr>Supervision Processes (Continued)</vt:lpstr>
      <vt:lpstr>Processes (Continued)</vt:lpstr>
      <vt:lpstr>Responsibilities of the postgraduate student</vt:lpstr>
      <vt:lpstr>Quality Assurance Mechanism</vt:lpstr>
      <vt:lpstr>Supervisor-Student Relationship</vt:lpstr>
      <vt:lpstr>Supervisor-Student Relationship</vt:lpstr>
      <vt:lpstr>Roles of the Supervisors</vt:lpstr>
      <vt:lpstr>Roles of the Student</vt:lpstr>
      <vt:lpstr>Student Roles (Cont)</vt:lpstr>
      <vt:lpstr>Professionalism, Dress Code &amp; Ethical Issues </vt:lpstr>
      <vt:lpstr>Professionalism, Dress Code &amp; Ethical Issues (Cont) </vt:lpstr>
      <vt:lpstr>Counselling, Guidance &amp; Mentorship Program </vt:lpstr>
      <vt:lpstr>Faculty Postgraduate Committee</vt:lpstr>
      <vt:lpstr>Roles of the Committee</vt:lpstr>
      <vt:lpstr>ROLE OF THE HEAD OF DEPARTMENT </vt:lpstr>
      <vt:lpstr>Way Forward</vt:lpstr>
      <vt:lpstr>Conclusion </vt:lpstr>
      <vt:lpstr>Thank you FOR LISTENING!</vt:lpstr>
    </vt:vector>
  </TitlesOfParts>
  <Company>M 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S</dc:creator>
  <cp:lastModifiedBy>APPSTECH INTL</cp:lastModifiedBy>
  <cp:revision>143</cp:revision>
  <cp:lastPrinted>2011-04-21T02:54:34Z</cp:lastPrinted>
  <dcterms:created xsi:type="dcterms:W3CDTF">2011-04-19T21:15:51Z</dcterms:created>
  <dcterms:modified xsi:type="dcterms:W3CDTF">2024-04-18T06:22:04Z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65M42YJNURMD-687781058-2</vt:lpwstr>
  </property>
  <property fmtid="{D5CDD505-2E9C-101B-9397-08002B2CF9AE}" pid="3" name="_dlc_DocIdItemGuid">
    <vt:lpwstr>c02aa712-e11b-47fb-b535-1242791038d0</vt:lpwstr>
  </property>
  <property fmtid="{D5CDD505-2E9C-101B-9397-08002B2CF9AE}" pid="4" name="_dlc_DocIdUrl">
    <vt:lpwstr>https://edit.findlay.edu/intranet/colleges/education/_layouts/15/DocIdRedir.aspx?ID=65M42YJNURMD-687781058-2, 65M42YJNURMD-687781058-2</vt:lpwstr>
  </property>
  <property fmtid="{D5CDD505-2E9C-101B-9397-08002B2CF9AE}" pid="5" name="display_urn:schemas-microsoft-com:office:office#Editor">
    <vt:lpwstr>Amy DePuy</vt:lpwstr>
  </property>
  <property fmtid="{D5CDD505-2E9C-101B-9397-08002B2CF9AE}" pid="6" name="display_urn:schemas-microsoft-com:office:office#Author">
    <vt:lpwstr>Amy DePuy</vt:lpwstr>
  </property>
</Properties>
</file>