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332" r:id="rId3"/>
    <p:sldId id="322" r:id="rId4"/>
    <p:sldId id="257" r:id="rId5"/>
    <p:sldId id="288" r:id="rId6"/>
    <p:sldId id="284" r:id="rId7"/>
    <p:sldId id="299" r:id="rId8"/>
    <p:sldId id="261" r:id="rId9"/>
    <p:sldId id="330" r:id="rId10"/>
    <p:sldId id="286" r:id="rId11"/>
    <p:sldId id="326" r:id="rId12"/>
    <p:sldId id="327" r:id="rId13"/>
    <p:sldId id="287" r:id="rId14"/>
    <p:sldId id="331" r:id="rId15"/>
    <p:sldId id="325" r:id="rId16"/>
    <p:sldId id="258" r:id="rId17"/>
    <p:sldId id="272" r:id="rId18"/>
    <p:sldId id="324" r:id="rId19"/>
    <p:sldId id="270" r:id="rId20"/>
    <p:sldId id="328" r:id="rId21"/>
    <p:sldId id="329" r:id="rId22"/>
    <p:sldId id="300" r:id="rId23"/>
    <p:sldId id="30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kab.ac.u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17E6F-FAE5-475D-BC6E-6DD3469F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" r="162"/>
          <a:stretch/>
        </p:blipFill>
        <p:spPr>
          <a:xfrm>
            <a:off x="9525" y="2699275"/>
            <a:ext cx="12191999" cy="1796525"/>
          </a:xfrm>
          <a:prstGeom prst="rect">
            <a:avLst/>
          </a:prstGeom>
        </p:spPr>
      </p:pic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976843" y="2819400"/>
            <a:ext cx="10238315" cy="1560815"/>
          </a:xfrm>
        </p:spPr>
        <p:txBody>
          <a:bodyPr anchor="ctr"/>
          <a:lstStyle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285" y="4724399"/>
            <a:ext cx="10238315" cy="1250951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>
                <a:solidFill>
                  <a:srgbClr val="0B8C45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68" name="Rectangle 69">
            <a:extLst>
              <a:ext uri="{FF2B5EF4-FFF2-40B4-BE49-F238E27FC236}">
                <a16:creationId xmlns:a16="http://schemas.microsoft.com/office/drawing/2014/main" id="{936C5BD5-3205-4F99-8F04-2F73A0AB5C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198207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70" name="Rectangle 71">
            <a:extLst>
              <a:ext uri="{FF2B5EF4-FFF2-40B4-BE49-F238E27FC236}">
                <a16:creationId xmlns:a16="http://schemas.microsoft.com/office/drawing/2014/main" id="{50FD78F1-5F04-40C9-9835-0F228459A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98207"/>
            <a:ext cx="2540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6581279-B481-41FF-9A09-6D154F75A9F4}"/>
              </a:ext>
            </a:extLst>
          </p:cNvPr>
          <p:cNvSpPr/>
          <p:nvPr/>
        </p:nvSpPr>
        <p:spPr bwMode="auto">
          <a:xfrm>
            <a:off x="0" y="6730697"/>
            <a:ext cx="12192000" cy="12730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" name="Picture 73">
            <a:hlinkClick r:id="rId3"/>
            <a:extLst>
              <a:ext uri="{FF2B5EF4-FFF2-40B4-BE49-F238E27FC236}">
                <a16:creationId xmlns:a16="http://schemas.microsoft.com/office/drawing/2014/main" id="{831B2D5B-8B93-4576-8C31-EB05D524DB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4962778" y="299688"/>
            <a:ext cx="2266445" cy="226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A9252F-88AD-A3CF-25A8-91C6BCF4AE5A}"/>
              </a:ext>
            </a:extLst>
          </p:cNvPr>
          <p:cNvSpPr txBox="1"/>
          <p:nvPr/>
        </p:nvSpPr>
        <p:spPr>
          <a:xfrm>
            <a:off x="4115923" y="6383179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42879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91" y="437348"/>
            <a:ext cx="10869083" cy="10906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8325" y="1808947"/>
            <a:ext cx="10814049" cy="39060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072B8A-3D8E-8F7D-2574-47CDFC9E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E4AB93-4FFE-DC70-6E8A-11579526060E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6DF040AA-BDF6-CAD4-FC3F-2AE9BD8E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A45F704D-5B0F-E900-8601-7CB35F5478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81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5B8A8-DD60-6E64-8617-3800BB8AA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" r="48330"/>
          <a:stretch/>
        </p:blipFill>
        <p:spPr>
          <a:xfrm>
            <a:off x="9906000" y="1047750"/>
            <a:ext cx="22860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7F351B-85F5-4263-A15F-52D63CDB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" b="12"/>
          <a:stretch/>
        </p:blipFill>
        <p:spPr>
          <a:xfrm>
            <a:off x="0" y="-1"/>
            <a:ext cx="392524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673770"/>
            <a:ext cx="7078276" cy="4965030"/>
          </a:xfrm>
        </p:spPr>
        <p:txBody>
          <a:bodyPr/>
          <a:lstStyle>
            <a:lvl1pPr>
              <a:buClr>
                <a:srgbClr val="0072BC"/>
              </a:buClr>
              <a:defRPr/>
            </a:lvl1pPr>
            <a:lvl2pPr>
              <a:buClr>
                <a:srgbClr val="0B8C45"/>
              </a:buClr>
              <a:defRPr/>
            </a:lvl2pPr>
            <a:lvl3pPr>
              <a:buClr>
                <a:srgbClr val="0072BC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072E-3404-4A69-87F9-5E53C2774270}"/>
              </a:ext>
            </a:extLst>
          </p:cNvPr>
          <p:cNvSpPr/>
          <p:nvPr/>
        </p:nvSpPr>
        <p:spPr bwMode="auto">
          <a:xfrm rot="16200000">
            <a:off x="659732" y="3374506"/>
            <a:ext cx="6858000" cy="108988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69" y="1526851"/>
            <a:ext cx="3503578" cy="2133599"/>
          </a:xfrm>
        </p:spPr>
        <p:txBody>
          <a:bodyPr/>
          <a:lstStyle>
            <a:lvl1pPr>
              <a:defRPr sz="3200" b="1">
                <a:solidFill>
                  <a:srgbClr val="003366"/>
                </a:solidFill>
                <a:latin typeface="Montserrat SemiBold" panose="00000700000000000000" pitchFamily="50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A0B52A-87AF-49AC-A069-5E2E17ADC032}"/>
              </a:ext>
            </a:extLst>
          </p:cNvPr>
          <p:cNvCxnSpPr/>
          <p:nvPr/>
        </p:nvCxnSpPr>
        <p:spPr bwMode="auto">
          <a:xfrm>
            <a:off x="228600" y="3810000"/>
            <a:ext cx="35400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B8C4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6842845-48E2-C52D-C692-52BDAA843DEA}"/>
              </a:ext>
            </a:extLst>
          </p:cNvPr>
          <p:cNvSpPr/>
          <p:nvPr/>
        </p:nvSpPr>
        <p:spPr bwMode="auto">
          <a:xfrm>
            <a:off x="318178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597D026F-CA14-673C-42D7-5B13364C6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8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0EF616A4-F9D4-9580-1DD9-1D363D60A7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2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34E666-EF00-7359-35DF-C5589E841A15}"/>
              </a:ext>
            </a:extLst>
          </p:cNvPr>
          <p:cNvSpPr/>
          <p:nvPr/>
        </p:nvSpPr>
        <p:spPr bwMode="auto">
          <a:xfrm>
            <a:off x="9525" y="3525556"/>
            <a:ext cx="12191999" cy="8072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2A654-B5C8-4243-4F6A-13E104C5E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7" t="-317" r="17118" b="317"/>
          <a:stretch/>
        </p:blipFill>
        <p:spPr>
          <a:xfrm>
            <a:off x="9525" y="0"/>
            <a:ext cx="12182475" cy="3446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94D06-B692-B971-0608-55D2260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1735591"/>
            <a:ext cx="6290734" cy="1090613"/>
          </a:xfrm>
        </p:spPr>
        <p:txBody>
          <a:bodyPr anchor="ctr"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8C4D3B5-4F9F-511C-AC82-7A0EA00B69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7800" y="3830472"/>
            <a:ext cx="6349067" cy="1821542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72BC"/>
                </a:solidFill>
              </a:defRPr>
            </a:lvl1pPr>
            <a:lvl2pPr marL="457200" indent="0" algn="l">
              <a:buNone/>
              <a:defRPr sz="1600" b="1">
                <a:solidFill>
                  <a:srgbClr val="0B8C45"/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1396BC-71BE-B9DB-B916-0148CD7C1EEB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172D7069-DFE2-5022-D58E-F4A4DBEE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C38FC6-D428-9553-6B83-A267FF9F1CB3}"/>
              </a:ext>
            </a:extLst>
          </p:cNvPr>
          <p:cNvSpPr/>
          <p:nvPr/>
        </p:nvSpPr>
        <p:spPr bwMode="auto">
          <a:xfrm>
            <a:off x="558800" y="1556685"/>
            <a:ext cx="3860800" cy="38608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77F481B2-1312-FBFF-89BF-9D577831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5B034B-95B1-2BE6-81C9-FE70C76378AB}"/>
              </a:ext>
            </a:extLst>
          </p:cNvPr>
          <p:cNvSpPr txBox="1"/>
          <p:nvPr/>
        </p:nvSpPr>
        <p:spPr>
          <a:xfrm>
            <a:off x="5181600" y="6167438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267002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s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4D5E-2D17-6BD5-3150-9EC31F4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2" y="177407"/>
            <a:ext cx="10869083" cy="10548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079AD9-3CB1-64A9-3605-AAEC8EBCDC19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966C293B-3441-87D3-D898-93C30436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F32D06-0C74-7D77-9195-04DDF165E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84" y="1605036"/>
            <a:ext cx="10819101" cy="4238795"/>
          </a:xfrm>
        </p:spPr>
        <p:txBody>
          <a:bodyPr/>
          <a:lstStyle>
            <a:lvl1pPr>
              <a:buClr>
                <a:srgbClr val="0072BC"/>
              </a:buClr>
              <a:defRPr sz="2800"/>
            </a:lvl1pPr>
            <a:lvl2pPr>
              <a:buClr>
                <a:srgbClr val="0B8C45"/>
              </a:buClr>
              <a:defRPr sz="2400"/>
            </a:lvl2pPr>
            <a:lvl3pPr>
              <a:buClr>
                <a:srgbClr val="0072BC"/>
              </a:buClr>
              <a:defRPr sz="2000"/>
            </a:lvl3pPr>
            <a:lvl4pPr>
              <a:buClr>
                <a:srgbClr val="0B8C45"/>
              </a:buClr>
              <a:defRPr sz="1800"/>
            </a:lvl4pPr>
            <a:lvl5pPr>
              <a:buClr>
                <a:srgbClr val="0072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BEC12-1DF9-EC15-6DDA-7AB7D8680996}"/>
              </a:ext>
            </a:extLst>
          </p:cNvPr>
          <p:cNvGrpSpPr/>
          <p:nvPr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52C0DE-0625-7A75-7CCC-FE04E8E6B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91E278-75F9-9A3E-705E-43C3EEB53EBE}"/>
                </a:ext>
              </a:extLst>
            </p:cNvPr>
            <p:cNvSpPr/>
            <p:nvPr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8741FE4D-AF36-0073-7AFA-3676C43C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7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9F2802E-5B5A-CCB0-244E-296F90A2DB85}"/>
              </a:ext>
            </a:extLst>
          </p:cNvPr>
          <p:cNvGrpSpPr/>
          <p:nvPr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57D8FA-D706-4256-EC77-1C4819937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6E6A9D-1D95-5126-5E46-C0AD0B5BA8F1}"/>
                </a:ext>
              </a:extLst>
            </p:cNvPr>
            <p:cNvSpPr/>
            <p:nvPr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0" y="278748"/>
            <a:ext cx="10869083" cy="914399"/>
          </a:xfrm>
        </p:spPr>
        <p:txBody>
          <a:bodyPr anchor="ctr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84" y="1594318"/>
            <a:ext cx="5304367" cy="4167431"/>
          </a:xfrm>
        </p:spPr>
        <p:txBody>
          <a:bodyPr/>
          <a:lstStyle>
            <a:lvl1pPr>
              <a:buClr>
                <a:srgbClr val="0072BC"/>
              </a:buClr>
              <a:defRPr sz="2800"/>
            </a:lvl1pPr>
            <a:lvl2pPr>
              <a:buClr>
                <a:srgbClr val="0B8C45"/>
              </a:buClr>
              <a:defRPr sz="2400"/>
            </a:lvl2pPr>
            <a:lvl3pPr>
              <a:buClr>
                <a:srgbClr val="0072BC"/>
              </a:buClr>
              <a:defRPr sz="2000"/>
            </a:lvl3pPr>
            <a:lvl4pPr>
              <a:buClr>
                <a:srgbClr val="0B8C45"/>
              </a:buClr>
              <a:defRPr sz="1800"/>
            </a:lvl4pPr>
            <a:lvl5pPr>
              <a:buClr>
                <a:srgbClr val="0072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567" y="1594318"/>
            <a:ext cx="5306483" cy="4167431"/>
          </a:xfrm>
        </p:spPr>
        <p:txBody>
          <a:bodyPr/>
          <a:lstStyle>
            <a:lvl1pPr>
              <a:buClr>
                <a:srgbClr val="0072BC"/>
              </a:buClr>
              <a:defRPr sz="2800"/>
            </a:lvl1pPr>
            <a:lvl2pPr>
              <a:buClr>
                <a:srgbClr val="0B8C45"/>
              </a:buClr>
              <a:defRPr sz="2400"/>
            </a:lvl2pPr>
            <a:lvl3pPr>
              <a:buClr>
                <a:srgbClr val="0072BC"/>
              </a:buClr>
              <a:defRPr sz="2000"/>
            </a:lvl3pPr>
            <a:lvl4pPr>
              <a:buClr>
                <a:srgbClr val="0B8C45"/>
              </a:buClr>
              <a:defRPr sz="1800"/>
            </a:lvl4pPr>
            <a:lvl5pPr>
              <a:buClr>
                <a:srgbClr val="0072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2F72B-6DAA-B797-C6B1-73828EDEC060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3C1500D6-FB75-2BE5-4AEB-90566608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B33A7D16-A540-F88F-13BF-40C43B519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8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EA800D-B5D2-733D-B926-B2183976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7" t="-317" r="17118" b="317"/>
          <a:stretch/>
        </p:blipFill>
        <p:spPr>
          <a:xfrm>
            <a:off x="9525" y="0"/>
            <a:ext cx="12182475" cy="3446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869550"/>
            <a:ext cx="103632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126038"/>
            <a:ext cx="10363200" cy="1160584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2B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F6A675-14AE-43FE-2415-1FD16FB60B89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2A6CFB20-1B6D-E82F-F00C-9AA4B203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61072-58F9-1F94-5B7E-4C7BBDB0E678}"/>
              </a:ext>
            </a:extLst>
          </p:cNvPr>
          <p:cNvSpPr/>
          <p:nvPr/>
        </p:nvSpPr>
        <p:spPr bwMode="auto">
          <a:xfrm rot="10800000" flipV="1">
            <a:off x="0" y="3487086"/>
            <a:ext cx="12192000" cy="94314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6C325C07-31FF-7307-2762-6CC5DD5A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8FC67F-E85C-3F07-6B76-9A44967C06BD}"/>
              </a:ext>
            </a:extLst>
          </p:cNvPr>
          <p:cNvSpPr txBox="1"/>
          <p:nvPr/>
        </p:nvSpPr>
        <p:spPr>
          <a:xfrm>
            <a:off x="4115923" y="6383179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388225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AE22555-5DB4-20CB-A52C-F9FEB5C29BD6}"/>
              </a:ext>
            </a:extLst>
          </p:cNvPr>
          <p:cNvGrpSpPr/>
          <p:nvPr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AA79C0-3208-B316-0822-D14B74839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F1AB38-A63F-775C-BA26-E63B7D5462D5}"/>
                </a:ext>
              </a:extLst>
            </p:cNvPr>
            <p:cNvSpPr/>
            <p:nvPr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2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28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2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28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DDD4EB-1A2E-953B-204B-349AC80A5FAC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A1503914-3B0A-65C3-A29E-90C3336C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D143150A-4862-F734-A7B0-CB1FAEDD31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05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88" y="374112"/>
            <a:ext cx="10869083" cy="10906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13A339-C8CD-7EFE-87C2-1A746884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46D228-3961-FAAA-0C14-72598E13523C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F7631C2B-2693-4066-2C9A-DF50681C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2DAAF480-DF8F-81D8-B712-10FF1694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6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9CB83E-7701-65BA-1868-D32C9904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B5B0A4-E62B-DC4C-23ED-E7353DE3E4EF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827BBA15-B815-7385-A2AC-7AE06A90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8F7E7BA7-76EF-5EF0-8309-53E9E0B0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92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5">
            <a:extLst>
              <a:ext uri="{FF2B5EF4-FFF2-40B4-BE49-F238E27FC236}">
                <a16:creationId xmlns:a16="http://schemas.microsoft.com/office/drawing/2014/main" id="{A88C1BC0-C0D6-4A85-9E48-911242129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2051" y="533401"/>
            <a:ext cx="1086908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D1C0D258-5864-49BA-BAD9-038B60648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905000"/>
            <a:ext cx="108140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3139" name="Rectangle 67">
            <a:extLst>
              <a:ext uri="{FF2B5EF4-FFF2-40B4-BE49-F238E27FC236}">
                <a16:creationId xmlns:a16="http://schemas.microsoft.com/office/drawing/2014/main" id="{414D8FCC-1D1A-4455-8434-FE6EFCDB8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3140" name="Rectangle 68">
            <a:extLst>
              <a:ext uri="{FF2B5EF4-FFF2-40B4-BE49-F238E27FC236}">
                <a16:creationId xmlns:a16="http://schemas.microsoft.com/office/drawing/2014/main" id="{2FC5A812-FAEC-4ADC-B0F8-0AA24A901E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3141" name="Rectangle 69">
            <a:extLst>
              <a:ext uri="{FF2B5EF4-FFF2-40B4-BE49-F238E27FC236}">
                <a16:creationId xmlns:a16="http://schemas.microsoft.com/office/drawing/2014/main" id="{3DF29399-1051-462F-AA42-2C18C6DB28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nowamani@kab.ac.u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645921" y="2842681"/>
            <a:ext cx="7857914" cy="1537087"/>
          </a:xfrm>
        </p:spPr>
        <p:txBody>
          <a:bodyPr/>
          <a:lstStyle/>
          <a:p>
            <a:r>
              <a:rPr lang="en-US" sz="6600" dirty="0"/>
              <a:t>Orientation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39285" y="4741792"/>
            <a:ext cx="10238315" cy="1537087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>
                <a:solidFill>
                  <a:srgbClr val="7030A0"/>
                </a:solidFill>
              </a:rPr>
              <a:t>Collins Nowamani</a:t>
            </a:r>
          </a:p>
          <a:p>
            <a:r>
              <a:rPr lang="en-US" sz="3800" dirty="0">
                <a:solidFill>
                  <a:srgbClr val="7030A0"/>
                </a:solidFill>
                <a:hlinkClick r:id="rId2"/>
              </a:rPr>
              <a:t>cnowamani@kab.ac.ug</a:t>
            </a:r>
            <a:r>
              <a:rPr lang="en-US" sz="3800" dirty="0">
                <a:solidFill>
                  <a:srgbClr val="7030A0"/>
                </a:solidFill>
              </a:rPr>
              <a:t> | +256776348200</a:t>
            </a:r>
          </a:p>
          <a:p>
            <a:r>
              <a:rPr lang="en-US" dirty="0">
                <a:solidFill>
                  <a:schemeClr val="tx1"/>
                </a:solidFill>
              </a:rPr>
              <a:t>Web </a:t>
            </a:r>
            <a:r>
              <a:rPr lang="en-US" dirty="0" smtClean="0">
                <a:solidFill>
                  <a:schemeClr val="tx1"/>
                </a:solidFill>
              </a:rPr>
              <a:t>Administrator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(Webmaster)</a:t>
            </a:r>
          </a:p>
        </p:txBody>
      </p:sp>
    </p:spTree>
    <p:extLst>
      <p:ext uri="{BB962C8B-B14F-4D97-AF65-F5344CB8AC3E}">
        <p14:creationId xmlns:p14="http://schemas.microsoft.com/office/powerpoint/2010/main" val="285260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Faculty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681F3-2B99-9CC8-C7F4-D12A0AF9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048" y="110800"/>
            <a:ext cx="5212477" cy="6747200"/>
          </a:xfrm>
        </p:spPr>
      </p:pic>
    </p:spTree>
    <p:extLst>
      <p:ext uri="{BB962C8B-B14F-4D97-AF65-F5344CB8AC3E}">
        <p14:creationId xmlns:p14="http://schemas.microsoft.com/office/powerpoint/2010/main" val="305183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D2B4E-8218-6B12-0BA5-C8CC6B9D6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940" y="110799"/>
            <a:ext cx="3827460" cy="67474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8EEC11-B2AE-3FF6-F19C-043A9645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Department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Profile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0265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0CBC48-32DE-F3E3-FB0D-E245B8603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994" y="135718"/>
            <a:ext cx="6062742" cy="65865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2919E4-3F6D-715B-DE03-F6AD4F7C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Staff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Directory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70845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</a:t>
            </a:r>
            <a:br>
              <a:rPr lang="en-US" dirty="0"/>
            </a:br>
            <a:r>
              <a:rPr lang="en-US" sz="6000" dirty="0"/>
              <a:t>Staff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B8F13-8ABC-DA68-4C12-512FC853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385" y="110799"/>
            <a:ext cx="7100915" cy="6574085"/>
          </a:xfrm>
        </p:spPr>
      </p:pic>
    </p:spTree>
    <p:extLst>
      <p:ext uri="{BB962C8B-B14F-4D97-AF65-F5344CB8AC3E}">
        <p14:creationId xmlns:p14="http://schemas.microsoft.com/office/powerpoint/2010/main" val="295419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sz="4000" dirty="0" smtClean="0"/>
              <a:t>Business Card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0289" y="1525830"/>
            <a:ext cx="3352348" cy="5253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6792" y="1797859"/>
            <a:ext cx="4783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It’s Free/</a:t>
            </a:r>
            <a:r>
              <a:rPr lang="en-US" sz="3000" dirty="0"/>
              <a:t>No Printing </a:t>
            </a:r>
            <a:r>
              <a:rPr lang="en-US" sz="3000" dirty="0" smtClean="0"/>
              <a:t>costs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Brings traffic to our website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Showcases Staff skills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It’s Green (Eco Friendly)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It’s Shareable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It can be updated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" y="1525830"/>
            <a:ext cx="3097310" cy="52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6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br>
              <a:rPr lang="en-US" dirty="0"/>
            </a:br>
            <a:r>
              <a:rPr lang="en-US" sz="6000" dirty="0"/>
              <a:t>Search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FE0C98-5575-F913-68B2-C53BE041E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925" y="1165076"/>
            <a:ext cx="7603444" cy="4276936"/>
          </a:xfrm>
        </p:spPr>
      </p:pic>
    </p:spTree>
    <p:extLst>
      <p:ext uri="{BB962C8B-B14F-4D97-AF65-F5344CB8AC3E}">
        <p14:creationId xmlns:p14="http://schemas.microsoft.com/office/powerpoint/2010/main" val="14437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Facebook (</a:t>
            </a:r>
            <a:r>
              <a:rPr lang="en-US" dirty="0">
                <a:solidFill>
                  <a:srgbClr val="00B0F0"/>
                </a:solidFill>
              </a:rPr>
              <a:t>facebook.com/</a:t>
            </a:r>
            <a:r>
              <a:rPr lang="en-US" dirty="0">
                <a:solidFill>
                  <a:srgbClr val="FF0000"/>
                </a:solidFill>
              </a:rPr>
              <a:t>kabuniversity</a:t>
            </a:r>
            <a:r>
              <a:rPr lang="en-US" dirty="0"/>
              <a:t>)</a:t>
            </a:r>
          </a:p>
          <a:p>
            <a:r>
              <a:rPr lang="en-US" dirty="0"/>
              <a:t>Twitter (</a:t>
            </a:r>
            <a:r>
              <a:rPr lang="en-US" dirty="0">
                <a:solidFill>
                  <a:srgbClr val="00B0F0"/>
                </a:solidFill>
              </a:rPr>
              <a:t>twitter.com/</a:t>
            </a:r>
            <a:r>
              <a:rPr lang="en-US" dirty="0" err="1">
                <a:solidFill>
                  <a:srgbClr val="FF0000"/>
                </a:solidFill>
              </a:rPr>
              <a:t>kabuniversity</a:t>
            </a:r>
            <a:r>
              <a:rPr lang="en-US" dirty="0"/>
              <a:t>) or @</a:t>
            </a:r>
            <a:r>
              <a:rPr lang="en-US" dirty="0" err="1"/>
              <a:t>kabuniversity</a:t>
            </a:r>
            <a:endParaRPr lang="en-US" dirty="0"/>
          </a:p>
          <a:p>
            <a:r>
              <a:rPr lang="en-US" dirty="0"/>
              <a:t>Linkedin (</a:t>
            </a:r>
            <a:r>
              <a:rPr lang="en-US" dirty="0">
                <a:solidFill>
                  <a:srgbClr val="00B0F0"/>
                </a:solidFill>
              </a:rPr>
              <a:t>linkedin.com/school/</a:t>
            </a:r>
            <a:r>
              <a:rPr lang="en-US" dirty="0">
                <a:solidFill>
                  <a:srgbClr val="FF0000"/>
                </a:solidFill>
              </a:rPr>
              <a:t>kabuniversity</a:t>
            </a:r>
            <a:r>
              <a:rPr lang="en-US" dirty="0"/>
              <a:t>/)</a:t>
            </a:r>
          </a:p>
          <a:p>
            <a:r>
              <a:rPr lang="en-US" dirty="0"/>
              <a:t>Pinterest (</a:t>
            </a:r>
            <a:r>
              <a:rPr lang="en-US" dirty="0">
                <a:solidFill>
                  <a:srgbClr val="00B0F0"/>
                </a:solidFill>
              </a:rPr>
              <a:t>pinterest.com/</a:t>
            </a:r>
            <a:r>
              <a:rPr lang="en-US" dirty="0">
                <a:solidFill>
                  <a:srgbClr val="FF0000"/>
                </a:solidFill>
              </a:rPr>
              <a:t>kabuniversity</a:t>
            </a:r>
            <a:r>
              <a:rPr lang="en-US" dirty="0"/>
              <a:t>/)</a:t>
            </a:r>
          </a:p>
          <a:p>
            <a:r>
              <a:rPr lang="en-US" dirty="0"/>
              <a:t>Youtube (youtube.com/channel/UCcZ4qivAFG1FmXWCkj3R31w)</a:t>
            </a:r>
          </a:p>
          <a:p>
            <a:r>
              <a:rPr lang="en-US" dirty="0"/>
              <a:t>Instagram (</a:t>
            </a:r>
            <a:r>
              <a:rPr lang="en-US" dirty="0">
                <a:solidFill>
                  <a:srgbClr val="00B0F0"/>
                </a:solidFill>
              </a:rPr>
              <a:t>instagram.com/</a:t>
            </a:r>
            <a:r>
              <a:rPr lang="en-US" dirty="0">
                <a:solidFill>
                  <a:srgbClr val="FF0000"/>
                </a:solidFill>
              </a:rPr>
              <a:t>kabuniversity</a:t>
            </a:r>
            <a:r>
              <a:rPr lang="en-US" dirty="0"/>
              <a:t>/)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  <a:br>
              <a:rPr lang="en-US" dirty="0"/>
            </a:br>
            <a:r>
              <a:rPr lang="en-US" dirty="0"/>
              <a:t>…/</a:t>
            </a:r>
            <a:r>
              <a:rPr lang="en-US" b="1" dirty="0" err="1">
                <a:solidFill>
                  <a:srgbClr val="0070C0"/>
                </a:solidFill>
              </a:rPr>
              <a:t>kabuniversity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5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673770"/>
            <a:ext cx="7078276" cy="577141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Staff Names: </a:t>
            </a: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Collins Nowamani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dirty="0"/>
              <a:t>Staff Email: </a:t>
            </a:r>
            <a:r>
              <a:rPr lang="en-US" sz="4000" b="1" dirty="0">
                <a:solidFill>
                  <a:srgbClr val="00B050"/>
                </a:solidFill>
              </a:rPr>
              <a:t>cnowamani@kab.ac.ug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Password: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University Email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KAB Email</a:t>
            </a:r>
          </a:p>
        </p:txBody>
      </p:sp>
    </p:spTree>
    <p:extLst>
      <p:ext uri="{BB962C8B-B14F-4D97-AF65-F5344CB8AC3E}">
        <p14:creationId xmlns:p14="http://schemas.microsoft.com/office/powerpoint/2010/main" val="30980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Staff Names: </a:t>
            </a: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Collins John Nowamani</a:t>
            </a:r>
          </a:p>
          <a:p>
            <a:pPr marL="0" indent="0">
              <a:buNone/>
            </a:pPr>
            <a:r>
              <a:rPr lang="en-US" sz="4000" dirty="0"/>
              <a:t>Staff Email: </a:t>
            </a:r>
            <a:r>
              <a:rPr lang="en-US" sz="4000" b="1" dirty="0">
                <a:solidFill>
                  <a:srgbClr val="00B050"/>
                </a:solidFill>
              </a:rPr>
              <a:t>cjnowamani@kab.ac.ug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Password: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5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165076"/>
            <a:ext cx="7078663" cy="3981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Email Login </a:t>
            </a:r>
            <a:r>
              <a:rPr lang="en-US" b="1" dirty="0">
                <a:solidFill>
                  <a:srgbClr val="002060"/>
                </a:solidFill>
              </a:rPr>
              <a:t>gmail.com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err="1" smtClean="0"/>
              <a:t>Wifi</a:t>
            </a:r>
            <a:r>
              <a:rPr lang="en-US" sz="4800" dirty="0" smtClean="0"/>
              <a:t> name: </a:t>
            </a:r>
            <a:r>
              <a:rPr lang="en-US" sz="4800" dirty="0" smtClean="0">
                <a:solidFill>
                  <a:srgbClr val="FF0000"/>
                </a:solidFill>
              </a:rPr>
              <a:t>KABALE UNIVERSITY</a:t>
            </a:r>
          </a:p>
          <a:p>
            <a:pPr marL="0" indent="0">
              <a:buNone/>
            </a:pPr>
            <a:r>
              <a:rPr lang="en-US" sz="4800" dirty="0" smtClean="0"/>
              <a:t>Password: </a:t>
            </a:r>
            <a:r>
              <a:rPr lang="en-US" sz="4800" dirty="0" smtClean="0">
                <a:solidFill>
                  <a:srgbClr val="FF0000"/>
                </a:solidFill>
              </a:rPr>
              <a:t>kab@root2023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B3A17-2FBF-5180-F9E2-C22790AC7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312" y="738948"/>
            <a:ext cx="7603444" cy="42769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C1BA92-A648-AA4C-DD8E-FBAA1E2E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Gmail</a:t>
            </a:r>
            <a:r>
              <a:rPr lang="en-GB" dirty="0"/>
              <a:t> for Kabale University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42487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222" y="651133"/>
            <a:ext cx="7720662" cy="36490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Additional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3719" y="4893276"/>
            <a:ext cx="754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Drive</a:t>
            </a:r>
            <a:r>
              <a:rPr lang="en-US" dirty="0" smtClean="0"/>
              <a:t>, Classroom, Docs, Sheets, Slides, Calendar, </a:t>
            </a:r>
            <a:r>
              <a:rPr lang="en-US" dirty="0" smtClean="0">
                <a:solidFill>
                  <a:srgbClr val="FF0000"/>
                </a:solidFill>
              </a:rPr>
              <a:t>Meet</a:t>
            </a:r>
            <a:r>
              <a:rPr lang="en-US" dirty="0" smtClean="0"/>
              <a:t>, Forms, Keep, </a:t>
            </a:r>
            <a:r>
              <a:rPr lang="en-US" dirty="0" smtClean="0">
                <a:solidFill>
                  <a:srgbClr val="FF0000"/>
                </a:solidFill>
              </a:rPr>
              <a:t>Password Manager</a:t>
            </a:r>
            <a:r>
              <a:rPr lang="en-US" dirty="0" smtClean="0"/>
              <a:t>…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0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1818B-B692-970D-04B9-19F53A0F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Mobile /Phones</a:t>
            </a:r>
            <a:endParaRPr lang="en-UG" dirty="0">
              <a:solidFill>
                <a:srgbClr val="002060"/>
              </a:solidFill>
            </a:endParaRPr>
          </a:p>
        </p:txBody>
      </p:sp>
      <p:pic>
        <p:nvPicPr>
          <p:cNvPr id="4" name="Picture 2" descr="Google changes classic Gmail logo after 7 years and users are not happy">
            <a:extLst>
              <a:ext uri="{FF2B5EF4-FFF2-40B4-BE49-F238E27FC236}">
                <a16:creationId xmlns:a16="http://schemas.microsoft.com/office/drawing/2014/main" id="{A47DFC2B-AA58-8D61-8D4A-E5EB94975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22" y="1192313"/>
            <a:ext cx="6981818" cy="3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9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2C358-EA7B-F2EF-456B-C449F6224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405947"/>
            <a:ext cx="7078663" cy="350000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0614B7-CD7B-C9E0-BD78-6BA448CB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9" y="955589"/>
            <a:ext cx="3503578" cy="2704861"/>
          </a:xfrm>
        </p:spPr>
        <p:txBody>
          <a:bodyPr/>
          <a:lstStyle/>
          <a:p>
            <a:r>
              <a:rPr lang="en-GB" b="1" dirty="0"/>
              <a:t>Connect to </a:t>
            </a:r>
            <a:r>
              <a:rPr lang="en-GB" b="1" dirty="0" err="1" smtClean="0"/>
              <a:t>Eduroam</a:t>
            </a:r>
            <a:r>
              <a:rPr lang="en-GB" b="1" dirty="0" smtClean="0"/>
              <a:t> </a:t>
            </a:r>
            <a:r>
              <a:rPr lang="en-GB" b="1" dirty="0"/>
              <a:t>Wi-Fi with </a:t>
            </a:r>
            <a:r>
              <a:rPr lang="en-GB" b="1" dirty="0" smtClean="0"/>
              <a:t>University Email</a:t>
            </a:r>
            <a:r>
              <a:rPr lang="en-GB" b="1" dirty="0"/>
              <a:t/>
            </a:r>
            <a:br>
              <a:rPr lang="en-GB" b="1" dirty="0"/>
            </a:b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8147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7CE12-7A32-2F99-614C-5136739C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360" y="1984410"/>
            <a:ext cx="7078276" cy="2425030"/>
          </a:xfrm>
        </p:spPr>
        <p:txBody>
          <a:bodyPr/>
          <a:lstStyle/>
          <a:p>
            <a:pPr marL="0" indent="0">
              <a:buNone/>
            </a:pPr>
            <a:r>
              <a:rPr lang="en-GB" sz="13000" dirty="0">
                <a:solidFill>
                  <a:srgbClr val="FF0000"/>
                </a:solidFill>
              </a:rPr>
              <a:t>kab.ac.ug</a:t>
            </a:r>
            <a:endParaRPr lang="en-UG" sz="130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66B53-B112-C9D7-7C86-B5633DDE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Domain</a:t>
            </a:r>
            <a:endParaRPr lang="en-U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A39C9-06D5-44F7-BD60-EF81B47044A7}"/>
              </a:ext>
            </a:extLst>
          </p:cNvPr>
          <p:cNvSpPr txBox="1"/>
          <p:nvPr/>
        </p:nvSpPr>
        <p:spPr>
          <a:xfrm>
            <a:off x="4119240" y="4205254"/>
            <a:ext cx="721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</a:rPr>
              <a:t>Kab</a:t>
            </a:r>
            <a:r>
              <a:rPr lang="en-GB" sz="2800" dirty="0" err="1" smtClean="0">
                <a:solidFill>
                  <a:srgbClr val="0070C0"/>
                </a:solidFill>
              </a:rPr>
              <a:t>ale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University</a:t>
            </a:r>
            <a:r>
              <a:rPr lang="en-GB" sz="2800" b="1" dirty="0" err="1" smtClean="0">
                <a:solidFill>
                  <a:srgbClr val="FF0000"/>
                </a:solidFill>
              </a:rPr>
              <a:t>.ac</a:t>
            </a:r>
            <a:r>
              <a:rPr lang="en-GB" sz="2800" dirty="0" err="1" smtClean="0">
                <a:solidFill>
                  <a:srgbClr val="0070C0"/>
                </a:solidFill>
              </a:rPr>
              <a:t>ademic</a:t>
            </a:r>
            <a:r>
              <a:rPr lang="en-GB" sz="2800" b="1" dirty="0" err="1" smtClean="0">
                <a:solidFill>
                  <a:srgbClr val="FF0000"/>
                </a:solidFill>
              </a:rPr>
              <a:t>.ug</a:t>
            </a:r>
            <a:r>
              <a:rPr lang="en-GB" sz="2800" dirty="0" err="1" smtClean="0">
                <a:solidFill>
                  <a:srgbClr val="0070C0"/>
                </a:solidFill>
              </a:rPr>
              <a:t>anda</a:t>
            </a:r>
            <a:endParaRPr lang="en-UG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09" y="1881133"/>
            <a:ext cx="7078276" cy="28772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Library Website (</a:t>
            </a:r>
            <a:r>
              <a:rPr lang="en-US" dirty="0">
                <a:solidFill>
                  <a:srgbClr val="0070C0"/>
                </a:solidFill>
              </a:rPr>
              <a:t>library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kab.ac.ug</a:t>
            </a:r>
            <a:r>
              <a:rPr lang="en-US" dirty="0"/>
              <a:t>)</a:t>
            </a:r>
          </a:p>
          <a:p>
            <a:r>
              <a:rPr lang="en-US" dirty="0"/>
              <a:t>News Website (</a:t>
            </a:r>
            <a:r>
              <a:rPr lang="en-US" dirty="0">
                <a:solidFill>
                  <a:srgbClr val="0070C0"/>
                </a:solidFill>
              </a:rPr>
              <a:t>news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kab.ac.ug</a:t>
            </a:r>
            <a:r>
              <a:rPr lang="en-US" dirty="0"/>
              <a:t>)</a:t>
            </a:r>
          </a:p>
          <a:p>
            <a:r>
              <a:rPr lang="en-US" dirty="0"/>
              <a:t>Events Website (</a:t>
            </a:r>
            <a:r>
              <a:rPr lang="en-US" dirty="0">
                <a:solidFill>
                  <a:srgbClr val="0070C0"/>
                </a:solidFill>
              </a:rPr>
              <a:t>events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kab.ac.ug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Gallery </a:t>
            </a:r>
            <a:r>
              <a:rPr lang="en-US" dirty="0"/>
              <a:t>Website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gallery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kab.ac.ug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Elearning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elearning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kab.ac.ug</a:t>
            </a:r>
            <a:r>
              <a:rPr lang="en-US" dirty="0"/>
              <a:t>)</a:t>
            </a:r>
          </a:p>
          <a:p>
            <a:r>
              <a:rPr lang="en-US" dirty="0"/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Sub/Child </a:t>
            </a:r>
            <a:r>
              <a:rPr lang="en-US" sz="5400" dirty="0"/>
              <a:t>Domains</a:t>
            </a:r>
            <a:r>
              <a:rPr lang="en-US" dirty="0"/>
              <a:t> (…/</a:t>
            </a:r>
            <a:r>
              <a:rPr lang="en-US" b="1" dirty="0">
                <a:solidFill>
                  <a:srgbClr val="0070C0"/>
                </a:solidFill>
              </a:rPr>
              <a:t>kab.ac.ug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032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ortance of a Responsive Website for Travel Agencies - Worth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032351"/>
            <a:ext cx="7078663" cy="42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websites </a:t>
            </a:r>
            <a:r>
              <a:rPr lang="en-US" dirty="0">
                <a:solidFill>
                  <a:srgbClr val="0070C0"/>
                </a:solidFill>
              </a:rPr>
              <a:t>run on all platforms</a:t>
            </a:r>
          </a:p>
        </p:txBody>
      </p:sp>
    </p:spTree>
    <p:extLst>
      <p:ext uri="{BB962C8B-B14F-4D97-AF65-F5344CB8AC3E}">
        <p14:creationId xmlns:p14="http://schemas.microsoft.com/office/powerpoint/2010/main" val="3789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ome browser url b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65714"/>
            <a:ext cx="7078663" cy="37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type</a:t>
            </a:r>
          </a:p>
        </p:txBody>
      </p:sp>
    </p:spTree>
    <p:extLst>
      <p:ext uri="{BB962C8B-B14F-4D97-AF65-F5344CB8AC3E}">
        <p14:creationId xmlns:p14="http://schemas.microsoft.com/office/powerpoint/2010/main" val="179141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EA23CC-77D6-C2F0-598E-FB81416AD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769" b="73124"/>
          <a:stretch/>
        </p:blipFill>
        <p:spPr>
          <a:xfrm>
            <a:off x="4531361" y="2058588"/>
            <a:ext cx="7042298" cy="32037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CA89F8-DF63-F6DE-A492-A5154F00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kab.ac.ug</a:t>
            </a:r>
            <a:endParaRPr lang="en-U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6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Kabale University</a:t>
            </a:r>
            <a:br>
              <a:rPr lang="en-US" dirty="0"/>
            </a:br>
            <a:r>
              <a:rPr lang="en-US" dirty="0"/>
              <a:t>Main Website </a:t>
            </a:r>
            <a:r>
              <a:rPr lang="en-US" b="1" dirty="0">
                <a:solidFill>
                  <a:srgbClr val="0070C0"/>
                </a:solidFill>
              </a:rPr>
              <a:t>kab.ac.ug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3C84B75-EDF7-463A-F16B-433F587B2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330" y="279475"/>
            <a:ext cx="7710201" cy="5792850"/>
          </a:xfrm>
        </p:spPr>
      </p:pic>
    </p:spTree>
    <p:extLst>
      <p:ext uri="{BB962C8B-B14F-4D97-AF65-F5344CB8AC3E}">
        <p14:creationId xmlns:p14="http://schemas.microsoft.com/office/powerpoint/2010/main" val="327182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9556" y="1361137"/>
            <a:ext cx="7858493" cy="38204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first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8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bale University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bale University" id="{9496F8C3-9352-43D6-AEC1-9A06BF86A961}" vid="{577CBDC2-C298-4382-9638-15312F4D3D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Kabale University</Template>
  <TotalTime>2218</TotalTime>
  <Words>234</Words>
  <Application>Microsoft Office PowerPoint</Application>
  <PresentationFormat>Widescreen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ＭＳ Ｐゴシック</vt:lpstr>
      <vt:lpstr>Arial</vt:lpstr>
      <vt:lpstr>Gill Sans MT</vt:lpstr>
      <vt:lpstr>Helvetica</vt:lpstr>
      <vt:lpstr>Montserrat SemiBold</vt:lpstr>
      <vt:lpstr>Roboto</vt:lpstr>
      <vt:lpstr>Wingdings</vt:lpstr>
      <vt:lpstr>Kabale University</vt:lpstr>
      <vt:lpstr>Orientation </vt:lpstr>
      <vt:lpstr>Internet</vt:lpstr>
      <vt:lpstr>University Domain</vt:lpstr>
      <vt:lpstr>Sub/Child Domains (…/kab.ac.ug)</vt:lpstr>
      <vt:lpstr>Our websites run on all platforms</vt:lpstr>
      <vt:lpstr>Where to type</vt:lpstr>
      <vt:lpstr>Type  kab.ac.ug</vt:lpstr>
      <vt:lpstr> Kabale University Main Website kab.ac.ug</vt:lpstr>
      <vt:lpstr>Be the first to Know</vt:lpstr>
      <vt:lpstr>Faculty  Profile</vt:lpstr>
      <vt:lpstr>Department Profile</vt:lpstr>
      <vt:lpstr>Staff  Directory</vt:lpstr>
      <vt:lpstr>Individual Staff  Profile</vt:lpstr>
      <vt:lpstr>Digital Business Card </vt:lpstr>
      <vt:lpstr>Google  Search</vt:lpstr>
      <vt:lpstr>Social Media …/kabuniversity</vt:lpstr>
      <vt:lpstr>University Email KAB Email</vt:lpstr>
      <vt:lpstr>Example 2</vt:lpstr>
      <vt:lpstr>Email Login gmail.com</vt:lpstr>
      <vt:lpstr>Gmail for Kabale University</vt:lpstr>
      <vt:lpstr>Email Additional Services</vt:lpstr>
      <vt:lpstr>On  Mobile /Phones</vt:lpstr>
      <vt:lpstr>Connect to Eduroam Wi-Fi with University Email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Postgraduate Orientation</dc:title>
  <dc:creator>Collins Nowamani</dc:creator>
  <cp:lastModifiedBy>Collins Nowamani</cp:lastModifiedBy>
  <cp:revision>219</cp:revision>
  <dcterms:created xsi:type="dcterms:W3CDTF">2020-12-13T07:24:13Z</dcterms:created>
  <dcterms:modified xsi:type="dcterms:W3CDTF">2024-04-18T07:48:39Z</dcterms:modified>
</cp:coreProperties>
</file>