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1" r:id="rId6"/>
  </p:sldMasterIdLst>
  <p:notesMasterIdLst>
    <p:notesMasterId r:id="rId34"/>
  </p:notesMasterIdLst>
  <p:handoutMasterIdLst>
    <p:handoutMasterId r:id="rId35"/>
  </p:handoutMasterIdLst>
  <p:sldIdLst>
    <p:sldId id="257" r:id="rId7"/>
    <p:sldId id="288" r:id="rId8"/>
    <p:sldId id="262" r:id="rId9"/>
    <p:sldId id="324" r:id="rId10"/>
    <p:sldId id="332" r:id="rId11"/>
    <p:sldId id="325" r:id="rId12"/>
    <p:sldId id="326" r:id="rId13"/>
    <p:sldId id="327" r:id="rId14"/>
    <p:sldId id="300" r:id="rId15"/>
    <p:sldId id="303" r:id="rId16"/>
    <p:sldId id="306" r:id="rId17"/>
    <p:sldId id="333" r:id="rId18"/>
    <p:sldId id="309" r:id="rId19"/>
    <p:sldId id="310" r:id="rId20"/>
    <p:sldId id="312" r:id="rId21"/>
    <p:sldId id="329" r:id="rId22"/>
    <p:sldId id="330" r:id="rId23"/>
    <p:sldId id="313" r:id="rId24"/>
    <p:sldId id="314" r:id="rId25"/>
    <p:sldId id="315" r:id="rId26"/>
    <p:sldId id="316" r:id="rId27"/>
    <p:sldId id="321" r:id="rId28"/>
    <p:sldId id="323" r:id="rId29"/>
    <p:sldId id="298" r:id="rId30"/>
    <p:sldId id="331" r:id="rId31"/>
    <p:sldId id="320" r:id="rId32"/>
    <p:sldId id="277" r:id="rId3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llins Nuwagaba" initials="CN" lastIdx="1" clrIdx="0">
    <p:extLst>
      <p:ext uri="{19B8F6BF-5375-455C-9EA6-DF929625EA0E}">
        <p15:presenceInfo xmlns:p15="http://schemas.microsoft.com/office/powerpoint/2012/main" userId="0fdcbcb4f99df9b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003366"/>
    <a:srgbClr val="0C8C45"/>
    <a:srgbClr val="F36813"/>
    <a:srgbClr val="0B8C45"/>
    <a:srgbClr val="000000"/>
    <a:srgbClr val="013C68"/>
    <a:srgbClr val="FFFFFF"/>
    <a:srgbClr val="FF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4326" autoAdjust="0"/>
  </p:normalViewPr>
  <p:slideViewPr>
    <p:cSldViewPr>
      <p:cViewPr>
        <p:scale>
          <a:sx n="66" d="100"/>
          <a:sy n="66" d="100"/>
        </p:scale>
        <p:origin x="1210" y="42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5" d="100"/>
          <a:sy n="65" d="100"/>
        </p:scale>
        <p:origin x="2875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title>
    <c:autoTitleDeleted val="0"/>
    <c:plotArea>
      <c:layout>
        <c:manualLayout>
          <c:layoutTarget val="inner"/>
          <c:xMode val="edge"/>
          <c:yMode val="edge"/>
          <c:x val="5.8382010889920261E-2"/>
          <c:y val="5.6549306226998317E-2"/>
          <c:w val="0.92870529592343409"/>
          <c:h val="0.7098152951490323"/>
        </c:manualLayout>
      </c:layout>
      <c:lineChart>
        <c:grouping val="standard"/>
        <c:varyColors val="0"/>
        <c:ser>
          <c:idx val="0"/>
          <c:order val="0"/>
          <c:tx>
            <c:strRef>
              <c:f>Sheet1!$C$10</c:f>
              <c:strCache>
                <c:ptCount val="1"/>
                <c:pt idx="0">
                  <c:v>Makerere University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Sheet1!$D$10:$J$10</c:f>
              <c:numCache>
                <c:formatCode>General</c:formatCode>
                <c:ptCount val="7"/>
                <c:pt idx="0">
                  <c:v>134.24</c:v>
                </c:pt>
                <c:pt idx="1">
                  <c:v>144.07</c:v>
                </c:pt>
                <c:pt idx="2">
                  <c:v>177.78</c:v>
                </c:pt>
                <c:pt idx="3">
                  <c:v>316.11</c:v>
                </c:pt>
                <c:pt idx="4">
                  <c:v>383.07</c:v>
                </c:pt>
                <c:pt idx="5">
                  <c:v>365.07</c:v>
                </c:pt>
                <c:pt idx="6">
                  <c:v>366.35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55-41FA-A633-F2F493DA6C4C}"/>
            </c:ext>
          </c:extLst>
        </c:ser>
        <c:ser>
          <c:idx val="1"/>
          <c:order val="1"/>
          <c:tx>
            <c:strRef>
              <c:f>Sheet1!$C$11</c:f>
              <c:strCache>
                <c:ptCount val="1"/>
                <c:pt idx="0">
                  <c:v>Kyambogo University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Sheet1!$D$11:$J$11</c:f>
              <c:numCache>
                <c:formatCode>General</c:formatCode>
                <c:ptCount val="7"/>
                <c:pt idx="0">
                  <c:v>41.14</c:v>
                </c:pt>
                <c:pt idx="1">
                  <c:v>45.02</c:v>
                </c:pt>
                <c:pt idx="2">
                  <c:v>51.59</c:v>
                </c:pt>
                <c:pt idx="3">
                  <c:v>132.31</c:v>
                </c:pt>
                <c:pt idx="4">
                  <c:v>140.55000000000001</c:v>
                </c:pt>
                <c:pt idx="5">
                  <c:v>135.66999999999999</c:v>
                </c:pt>
                <c:pt idx="6">
                  <c:v>138.01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55-41FA-A633-F2F493DA6C4C}"/>
            </c:ext>
          </c:extLst>
        </c:ser>
        <c:ser>
          <c:idx val="2"/>
          <c:order val="2"/>
          <c:tx>
            <c:strRef>
              <c:f>Sheet1!$C$12</c:f>
              <c:strCache>
                <c:ptCount val="1"/>
                <c:pt idx="0">
                  <c:v>Makerere University Business School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Sheet1!$D$12:$J$12</c:f>
              <c:numCache>
                <c:formatCode>General</c:formatCode>
                <c:ptCount val="7"/>
                <c:pt idx="0">
                  <c:v>22.5</c:v>
                </c:pt>
                <c:pt idx="1">
                  <c:v>26.77</c:v>
                </c:pt>
                <c:pt idx="2">
                  <c:v>32.15</c:v>
                </c:pt>
                <c:pt idx="3">
                  <c:v>76.69</c:v>
                </c:pt>
                <c:pt idx="4">
                  <c:v>97.37</c:v>
                </c:pt>
                <c:pt idx="5">
                  <c:v>100.69</c:v>
                </c:pt>
                <c:pt idx="6">
                  <c:v>107.31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C55-41FA-A633-F2F493DA6C4C}"/>
            </c:ext>
          </c:extLst>
        </c:ser>
        <c:ser>
          <c:idx val="3"/>
          <c:order val="3"/>
          <c:tx>
            <c:strRef>
              <c:f>Sheet1!$C$13</c:f>
              <c:strCache>
                <c:ptCount val="1"/>
                <c:pt idx="0">
                  <c:v>Gulu University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Sheet1!$D$13:$J$13</c:f>
              <c:numCache>
                <c:formatCode>General</c:formatCode>
                <c:ptCount val="7"/>
                <c:pt idx="0">
                  <c:v>25.11</c:v>
                </c:pt>
                <c:pt idx="1">
                  <c:v>29.3</c:v>
                </c:pt>
                <c:pt idx="2">
                  <c:v>35.380000000000003</c:v>
                </c:pt>
                <c:pt idx="3">
                  <c:v>48.45</c:v>
                </c:pt>
                <c:pt idx="4">
                  <c:v>58.8</c:v>
                </c:pt>
                <c:pt idx="5">
                  <c:v>55.17</c:v>
                </c:pt>
                <c:pt idx="6">
                  <c:v>74.75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C55-41FA-A633-F2F493DA6C4C}"/>
            </c:ext>
          </c:extLst>
        </c:ser>
        <c:ser>
          <c:idx val="4"/>
          <c:order val="4"/>
          <c:tx>
            <c:strRef>
              <c:f>Sheet1!$C$14</c:f>
              <c:strCache>
                <c:ptCount val="1"/>
                <c:pt idx="0">
                  <c:v>Mbarara University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Sheet1!$D$14:$J$14</c:f>
              <c:numCache>
                <c:formatCode>General</c:formatCode>
                <c:ptCount val="7"/>
                <c:pt idx="0">
                  <c:v>31.67</c:v>
                </c:pt>
                <c:pt idx="1">
                  <c:v>31.37</c:v>
                </c:pt>
                <c:pt idx="2">
                  <c:v>35.090000000000003</c:v>
                </c:pt>
                <c:pt idx="3">
                  <c:v>47.13</c:v>
                </c:pt>
                <c:pt idx="4">
                  <c:v>57.48</c:v>
                </c:pt>
                <c:pt idx="5">
                  <c:v>57.48</c:v>
                </c:pt>
                <c:pt idx="6">
                  <c:v>57.78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C55-41FA-A633-F2F493DA6C4C}"/>
            </c:ext>
          </c:extLst>
        </c:ser>
        <c:ser>
          <c:idx val="5"/>
          <c:order val="5"/>
          <c:tx>
            <c:strRef>
              <c:f>Sheet1!$C$15</c:f>
              <c:strCache>
                <c:ptCount val="1"/>
                <c:pt idx="0">
                  <c:v>Busitema University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Sheet1!$D$15:$J$15</c:f>
              <c:numCache>
                <c:formatCode>General</c:formatCode>
                <c:ptCount val="7"/>
                <c:pt idx="0">
                  <c:v>25.98</c:v>
                </c:pt>
                <c:pt idx="1">
                  <c:v>25.58</c:v>
                </c:pt>
                <c:pt idx="2">
                  <c:v>29.94</c:v>
                </c:pt>
                <c:pt idx="3">
                  <c:v>36.97</c:v>
                </c:pt>
                <c:pt idx="4">
                  <c:v>51.55</c:v>
                </c:pt>
                <c:pt idx="5">
                  <c:v>53.55</c:v>
                </c:pt>
                <c:pt idx="6">
                  <c:v>60.06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C55-41FA-A633-F2F493DA6C4C}"/>
            </c:ext>
          </c:extLst>
        </c:ser>
        <c:ser>
          <c:idx val="6"/>
          <c:order val="6"/>
          <c:tx>
            <c:strRef>
              <c:f>Sheet1!$C$16</c:f>
              <c:strCache>
                <c:ptCount val="1"/>
                <c:pt idx="0">
                  <c:v>Kabale University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Sheet1!$D$16:$J$16</c:f>
              <c:numCache>
                <c:formatCode>General</c:formatCode>
                <c:ptCount val="7"/>
                <c:pt idx="0">
                  <c:v>8.23</c:v>
                </c:pt>
                <c:pt idx="1">
                  <c:v>9.23</c:v>
                </c:pt>
                <c:pt idx="2">
                  <c:v>17.149999999999999</c:v>
                </c:pt>
                <c:pt idx="3">
                  <c:v>32.35</c:v>
                </c:pt>
                <c:pt idx="4">
                  <c:v>40.020000000000003</c:v>
                </c:pt>
                <c:pt idx="5">
                  <c:v>41.19</c:v>
                </c:pt>
                <c:pt idx="6" formatCode="0.00">
                  <c:v>63.110999999999997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C55-41FA-A633-F2F493DA6C4C}"/>
            </c:ext>
          </c:extLst>
        </c:ser>
        <c:ser>
          <c:idx val="7"/>
          <c:order val="7"/>
          <c:tx>
            <c:strRef>
              <c:f>Sheet1!$C$17</c:f>
              <c:strCache>
                <c:ptCount val="1"/>
                <c:pt idx="0">
                  <c:v>Uganda Management Institute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Sheet1!$D$17:$J$17</c:f>
              <c:numCache>
                <c:formatCode>General</c:formatCode>
                <c:ptCount val="7"/>
                <c:pt idx="0">
                  <c:v>3.53</c:v>
                </c:pt>
                <c:pt idx="1">
                  <c:v>5.86</c:v>
                </c:pt>
                <c:pt idx="2">
                  <c:v>7.28</c:v>
                </c:pt>
                <c:pt idx="3">
                  <c:v>33.29</c:v>
                </c:pt>
                <c:pt idx="4">
                  <c:v>36.33</c:v>
                </c:pt>
                <c:pt idx="5">
                  <c:v>35.14</c:v>
                </c:pt>
                <c:pt idx="6">
                  <c:v>35.630000000000003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C55-41FA-A633-F2F493DA6C4C}"/>
            </c:ext>
          </c:extLst>
        </c:ser>
        <c:ser>
          <c:idx val="8"/>
          <c:order val="8"/>
          <c:tx>
            <c:strRef>
              <c:f>Sheet1!$C$18</c:f>
              <c:strCache>
                <c:ptCount val="1"/>
                <c:pt idx="0">
                  <c:v>Lira University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Sheet1!$D$18:$J$18</c:f>
              <c:numCache>
                <c:formatCode>General</c:formatCode>
                <c:ptCount val="7"/>
                <c:pt idx="0">
                  <c:v>7.95</c:v>
                </c:pt>
                <c:pt idx="1">
                  <c:v>8.64</c:v>
                </c:pt>
                <c:pt idx="2">
                  <c:v>13.63</c:v>
                </c:pt>
                <c:pt idx="3">
                  <c:v>18.899999999999999</c:v>
                </c:pt>
                <c:pt idx="4">
                  <c:v>27.81</c:v>
                </c:pt>
                <c:pt idx="5">
                  <c:v>27.81</c:v>
                </c:pt>
                <c:pt idx="6">
                  <c:v>26.98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C55-41FA-A633-F2F493DA6C4C}"/>
            </c:ext>
          </c:extLst>
        </c:ser>
        <c:ser>
          <c:idx val="9"/>
          <c:order val="9"/>
          <c:tx>
            <c:strRef>
              <c:f>Sheet1!$C$19</c:f>
              <c:strCache>
                <c:ptCount val="1"/>
                <c:pt idx="0">
                  <c:v>Muni University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Sheet1!$D$19:$J$19</c:f>
              <c:numCache>
                <c:formatCode>General</c:formatCode>
                <c:ptCount val="7"/>
                <c:pt idx="0">
                  <c:v>11.55</c:v>
                </c:pt>
                <c:pt idx="1">
                  <c:v>12.32</c:v>
                </c:pt>
                <c:pt idx="2">
                  <c:v>14.7</c:v>
                </c:pt>
                <c:pt idx="3">
                  <c:v>17.29</c:v>
                </c:pt>
                <c:pt idx="4">
                  <c:v>23.71</c:v>
                </c:pt>
                <c:pt idx="5">
                  <c:v>26.71</c:v>
                </c:pt>
                <c:pt idx="6">
                  <c:v>25.12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C55-41FA-A633-F2F493DA6C4C}"/>
            </c:ext>
          </c:extLst>
        </c:ser>
        <c:ser>
          <c:idx val="10"/>
          <c:order val="10"/>
          <c:tx>
            <c:strRef>
              <c:f>Sheet1!$C$20</c:f>
              <c:strCache>
                <c:ptCount val="1"/>
                <c:pt idx="0">
                  <c:v>Soroti University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Sheet1!$D$20:$J$20</c:f>
              <c:numCache>
                <c:formatCode>General</c:formatCode>
                <c:ptCount val="7"/>
                <c:pt idx="0">
                  <c:v>11.01</c:v>
                </c:pt>
                <c:pt idx="1">
                  <c:v>11.7</c:v>
                </c:pt>
                <c:pt idx="2">
                  <c:v>12.19</c:v>
                </c:pt>
                <c:pt idx="3">
                  <c:v>17.78</c:v>
                </c:pt>
                <c:pt idx="4">
                  <c:v>20.12</c:v>
                </c:pt>
                <c:pt idx="5">
                  <c:v>16.190000000000001</c:v>
                </c:pt>
                <c:pt idx="6">
                  <c:v>24.64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6C55-41FA-A633-F2F493DA6C4C}"/>
            </c:ext>
          </c:extLst>
        </c:ser>
        <c:ser>
          <c:idx val="11"/>
          <c:order val="11"/>
          <c:tx>
            <c:strRef>
              <c:f>Sheet1!$C$21</c:f>
              <c:strCache>
                <c:ptCount val="1"/>
                <c:pt idx="0">
                  <c:v>Mountains of the Moon University</c:v>
                </c:pt>
              </c:strCache>
            </c:strRef>
          </c:tx>
          <c:spPr>
            <a:ln w="2857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cat>
            <c:strRef>
              <c:f>Sheet1!$D$9:$J$9</c:f>
              <c:strCache>
                <c:ptCount val="7"/>
                <c:pt idx="0">
                  <c:v>2016/2017</c:v>
                </c:pt>
                <c:pt idx="1">
                  <c:v>2017/2018</c:v>
                </c:pt>
                <c:pt idx="2">
                  <c:v>2018/2019</c:v>
                </c:pt>
                <c:pt idx="3">
                  <c:v>2019/2020</c:v>
                </c:pt>
                <c:pt idx="4">
                  <c:v>2020/2021</c:v>
                </c:pt>
                <c:pt idx="5">
                  <c:v>2021/2022</c:v>
                </c:pt>
                <c:pt idx="6">
                  <c:v>2022/2023</c:v>
                </c:pt>
              </c:strCache>
            </c:strRef>
          </c:cat>
          <c:val>
            <c:numRef>
              <c:f>Sheet1!$D$21:$J$21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37.6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6C55-41FA-A633-F2F493DA6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2056160"/>
        <c:axId val="1792071968"/>
      </c:lineChart>
      <c:catAx>
        <c:axId val="179205616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Financial Years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792071968"/>
        <c:crosses val="autoZero"/>
        <c:auto val="1"/>
        <c:lblAlgn val="ctr"/>
        <c:lblOffset val="100"/>
        <c:noMultiLvlLbl val="0"/>
      </c:catAx>
      <c:valAx>
        <c:axId val="179207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University Budget in Billion</a:t>
                </a:r>
                <a:r>
                  <a:rPr lang="en-US" baseline="0"/>
                  <a:t> UGX ('000,000,000)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G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G"/>
          </a:p>
        </c:txPr>
        <c:crossAx val="179205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G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G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66652-503B-4545-B446-4AF6954515DF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G"/>
        </a:p>
      </dgm:t>
    </dgm:pt>
    <dgm:pt modelId="{AA3C294F-4B34-4260-A41B-92CF00F29AA8}">
      <dgm:prSet phldrT="[Text]"/>
      <dgm:spPr/>
      <dgm:t>
        <a:bodyPr/>
        <a:lstStyle/>
        <a:p>
          <a:r>
            <a:rPr lang="en-US" dirty="0"/>
            <a:t>University Trinity Roles</a:t>
          </a:r>
          <a:endParaRPr lang="en-UG" dirty="0"/>
        </a:p>
      </dgm:t>
    </dgm:pt>
    <dgm:pt modelId="{0023C0A3-EB65-4B16-8072-428D4684C79B}" type="parTrans" cxnId="{F9130BBD-5E1F-425E-9D0F-0248B61C1654}">
      <dgm:prSet/>
      <dgm:spPr/>
      <dgm:t>
        <a:bodyPr/>
        <a:lstStyle/>
        <a:p>
          <a:endParaRPr lang="en-UG"/>
        </a:p>
      </dgm:t>
    </dgm:pt>
    <dgm:pt modelId="{684808B6-068C-437D-8BF7-24287CF49007}" type="sibTrans" cxnId="{F9130BBD-5E1F-425E-9D0F-0248B61C1654}">
      <dgm:prSet/>
      <dgm:spPr/>
      <dgm:t>
        <a:bodyPr/>
        <a:lstStyle/>
        <a:p>
          <a:endParaRPr lang="en-UG"/>
        </a:p>
      </dgm:t>
    </dgm:pt>
    <dgm:pt modelId="{91C5DC0D-D2D0-4D0F-9103-A3F49579C157}">
      <dgm:prSet phldrT="[Text]"/>
      <dgm:spPr/>
      <dgm:t>
        <a:bodyPr/>
        <a:lstStyle/>
        <a:p>
          <a:r>
            <a:rPr lang="en-US" dirty="0"/>
            <a:t>Teaching</a:t>
          </a:r>
          <a:endParaRPr lang="en-UG" dirty="0"/>
        </a:p>
      </dgm:t>
    </dgm:pt>
    <dgm:pt modelId="{23866505-8EAE-4804-BE28-6F062A38BE8A}" type="parTrans" cxnId="{A8B25D48-504C-4606-BF33-92649B793C96}">
      <dgm:prSet/>
      <dgm:spPr/>
      <dgm:t>
        <a:bodyPr/>
        <a:lstStyle/>
        <a:p>
          <a:endParaRPr lang="en-UG"/>
        </a:p>
      </dgm:t>
    </dgm:pt>
    <dgm:pt modelId="{2E2F2198-C03E-4946-866B-248B725A17F6}" type="sibTrans" cxnId="{A8B25D48-504C-4606-BF33-92649B793C96}">
      <dgm:prSet/>
      <dgm:spPr>
        <a:solidFill>
          <a:srgbClr val="00B050"/>
        </a:solidFill>
      </dgm:spPr>
      <dgm:t>
        <a:bodyPr/>
        <a:lstStyle/>
        <a:p>
          <a:endParaRPr lang="en-UG"/>
        </a:p>
      </dgm:t>
    </dgm:pt>
    <dgm:pt modelId="{C2ECF436-F583-4795-B4C5-1CC495B8DCD0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Research</a:t>
          </a:r>
          <a:endParaRPr lang="en-UG" dirty="0"/>
        </a:p>
      </dgm:t>
    </dgm:pt>
    <dgm:pt modelId="{BFC00082-0146-407B-8D37-9D481353BEA0}" type="parTrans" cxnId="{E60FBF43-A9BA-44EC-8262-5C3130DEFC1C}">
      <dgm:prSet/>
      <dgm:spPr/>
      <dgm:t>
        <a:bodyPr/>
        <a:lstStyle/>
        <a:p>
          <a:endParaRPr lang="en-UG"/>
        </a:p>
      </dgm:t>
    </dgm:pt>
    <dgm:pt modelId="{7AB809B6-FC35-43B7-82A1-A86A0C43210B}" type="sibTrans" cxnId="{E60FBF43-A9BA-44EC-8262-5C3130DEFC1C}">
      <dgm:prSet/>
      <dgm:spPr/>
      <dgm:t>
        <a:bodyPr/>
        <a:lstStyle/>
        <a:p>
          <a:endParaRPr lang="en-UG"/>
        </a:p>
      </dgm:t>
    </dgm:pt>
    <dgm:pt modelId="{55BF3BCC-E77F-4CF3-9FED-45949224587F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Service</a:t>
          </a:r>
          <a:endParaRPr lang="en-UG" dirty="0"/>
        </a:p>
      </dgm:t>
    </dgm:pt>
    <dgm:pt modelId="{1A60707E-FDA1-459B-9ED4-F8EF468B1BA2}" type="parTrans" cxnId="{D36226B0-5C9C-47C4-84EE-1ACAC76D2315}">
      <dgm:prSet/>
      <dgm:spPr/>
      <dgm:t>
        <a:bodyPr/>
        <a:lstStyle/>
        <a:p>
          <a:endParaRPr lang="en-UG"/>
        </a:p>
      </dgm:t>
    </dgm:pt>
    <dgm:pt modelId="{87B5F015-AFA8-4158-B55B-1CD2D768F1AF}" type="sibTrans" cxnId="{D36226B0-5C9C-47C4-84EE-1ACAC76D2315}">
      <dgm:prSet/>
      <dgm:spPr>
        <a:solidFill>
          <a:srgbClr val="0072BC"/>
        </a:solidFill>
      </dgm:spPr>
      <dgm:t>
        <a:bodyPr/>
        <a:lstStyle/>
        <a:p>
          <a:endParaRPr lang="en-UG"/>
        </a:p>
      </dgm:t>
    </dgm:pt>
    <dgm:pt modelId="{5EE31659-35CE-4E7D-9C53-4750CE61DFF3}" type="pres">
      <dgm:prSet presAssocID="{71066652-503B-4545-B446-4AF6954515D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632FB94-44D3-4E58-ADB6-29334CBF5483}" type="pres">
      <dgm:prSet presAssocID="{AA3C294F-4B34-4260-A41B-92CF00F29AA8}" presName="centerShape" presStyleLbl="node0" presStyleIdx="0" presStyleCnt="1"/>
      <dgm:spPr/>
    </dgm:pt>
    <dgm:pt modelId="{6382C334-A570-4FA1-A5AC-A975A90D16DE}" type="pres">
      <dgm:prSet presAssocID="{91C5DC0D-D2D0-4D0F-9103-A3F49579C157}" presName="node" presStyleLbl="node1" presStyleIdx="0" presStyleCnt="3">
        <dgm:presLayoutVars>
          <dgm:bulletEnabled val="1"/>
        </dgm:presLayoutVars>
      </dgm:prSet>
      <dgm:spPr/>
    </dgm:pt>
    <dgm:pt modelId="{985C245E-EAEF-493F-BB91-EB921D99F68F}" type="pres">
      <dgm:prSet presAssocID="{91C5DC0D-D2D0-4D0F-9103-A3F49579C157}" presName="dummy" presStyleCnt="0"/>
      <dgm:spPr/>
    </dgm:pt>
    <dgm:pt modelId="{9ADEFC90-B6F5-416D-B6C1-43B7E19C351D}" type="pres">
      <dgm:prSet presAssocID="{2E2F2198-C03E-4946-866B-248B725A17F6}" presName="sibTrans" presStyleLbl="sibTrans2D1" presStyleIdx="0" presStyleCnt="3"/>
      <dgm:spPr/>
    </dgm:pt>
    <dgm:pt modelId="{EB788B80-8FB3-4911-800B-82BB08ED54DC}" type="pres">
      <dgm:prSet presAssocID="{C2ECF436-F583-4795-B4C5-1CC495B8DCD0}" presName="node" presStyleLbl="node1" presStyleIdx="1" presStyleCnt="3">
        <dgm:presLayoutVars>
          <dgm:bulletEnabled val="1"/>
        </dgm:presLayoutVars>
      </dgm:prSet>
      <dgm:spPr/>
    </dgm:pt>
    <dgm:pt modelId="{EEAEF4CE-4BFC-4F45-9CA2-795B3358270B}" type="pres">
      <dgm:prSet presAssocID="{C2ECF436-F583-4795-B4C5-1CC495B8DCD0}" presName="dummy" presStyleCnt="0"/>
      <dgm:spPr/>
    </dgm:pt>
    <dgm:pt modelId="{A6796FC3-9537-42DE-9D5B-E5EEEC573A78}" type="pres">
      <dgm:prSet presAssocID="{7AB809B6-FC35-43B7-82A1-A86A0C43210B}" presName="sibTrans" presStyleLbl="sibTrans2D1" presStyleIdx="1" presStyleCnt="3"/>
      <dgm:spPr/>
    </dgm:pt>
    <dgm:pt modelId="{822DC800-1C6B-40AF-9F07-4A7B1B2BAE2D}" type="pres">
      <dgm:prSet presAssocID="{55BF3BCC-E77F-4CF3-9FED-45949224587F}" presName="node" presStyleLbl="node1" presStyleIdx="2" presStyleCnt="3">
        <dgm:presLayoutVars>
          <dgm:bulletEnabled val="1"/>
        </dgm:presLayoutVars>
      </dgm:prSet>
      <dgm:spPr/>
    </dgm:pt>
    <dgm:pt modelId="{126D196F-3D2B-49A9-9D76-F462F57ABC33}" type="pres">
      <dgm:prSet presAssocID="{55BF3BCC-E77F-4CF3-9FED-45949224587F}" presName="dummy" presStyleCnt="0"/>
      <dgm:spPr/>
    </dgm:pt>
    <dgm:pt modelId="{9D1699CF-5024-4ABA-86EB-A314E576AE7B}" type="pres">
      <dgm:prSet presAssocID="{87B5F015-AFA8-4158-B55B-1CD2D768F1AF}" presName="sibTrans" presStyleLbl="sibTrans2D1" presStyleIdx="2" presStyleCnt="3"/>
      <dgm:spPr/>
    </dgm:pt>
  </dgm:ptLst>
  <dgm:cxnLst>
    <dgm:cxn modelId="{D7865303-9DAD-4322-BC0E-77FA30B86AEF}" type="presOf" srcId="{71066652-503B-4545-B446-4AF6954515DF}" destId="{5EE31659-35CE-4E7D-9C53-4750CE61DFF3}" srcOrd="0" destOrd="0" presId="urn:microsoft.com/office/officeart/2005/8/layout/radial6"/>
    <dgm:cxn modelId="{E60FBF43-A9BA-44EC-8262-5C3130DEFC1C}" srcId="{AA3C294F-4B34-4260-A41B-92CF00F29AA8}" destId="{C2ECF436-F583-4795-B4C5-1CC495B8DCD0}" srcOrd="1" destOrd="0" parTransId="{BFC00082-0146-407B-8D37-9D481353BEA0}" sibTransId="{7AB809B6-FC35-43B7-82A1-A86A0C43210B}"/>
    <dgm:cxn modelId="{A8B25D48-504C-4606-BF33-92649B793C96}" srcId="{AA3C294F-4B34-4260-A41B-92CF00F29AA8}" destId="{91C5DC0D-D2D0-4D0F-9103-A3F49579C157}" srcOrd="0" destOrd="0" parTransId="{23866505-8EAE-4804-BE28-6F062A38BE8A}" sibTransId="{2E2F2198-C03E-4946-866B-248B725A17F6}"/>
    <dgm:cxn modelId="{6CB4F289-9BEE-4671-B16B-F4D9E0E10913}" type="presOf" srcId="{91C5DC0D-D2D0-4D0F-9103-A3F49579C157}" destId="{6382C334-A570-4FA1-A5AC-A975A90D16DE}" srcOrd="0" destOrd="0" presId="urn:microsoft.com/office/officeart/2005/8/layout/radial6"/>
    <dgm:cxn modelId="{D36226B0-5C9C-47C4-84EE-1ACAC76D2315}" srcId="{AA3C294F-4B34-4260-A41B-92CF00F29AA8}" destId="{55BF3BCC-E77F-4CF3-9FED-45949224587F}" srcOrd="2" destOrd="0" parTransId="{1A60707E-FDA1-459B-9ED4-F8EF468B1BA2}" sibTransId="{87B5F015-AFA8-4158-B55B-1CD2D768F1AF}"/>
    <dgm:cxn modelId="{7ABDE2B5-0E72-44B6-B527-C2FF98653AA8}" type="presOf" srcId="{AA3C294F-4B34-4260-A41B-92CF00F29AA8}" destId="{8632FB94-44D3-4E58-ADB6-29334CBF5483}" srcOrd="0" destOrd="0" presId="urn:microsoft.com/office/officeart/2005/8/layout/radial6"/>
    <dgm:cxn modelId="{F9130BBD-5E1F-425E-9D0F-0248B61C1654}" srcId="{71066652-503B-4545-B446-4AF6954515DF}" destId="{AA3C294F-4B34-4260-A41B-92CF00F29AA8}" srcOrd="0" destOrd="0" parTransId="{0023C0A3-EB65-4B16-8072-428D4684C79B}" sibTransId="{684808B6-068C-437D-8BF7-24287CF49007}"/>
    <dgm:cxn modelId="{114A3EBE-DEA5-4FEC-AF59-00F0093E5446}" type="presOf" srcId="{87B5F015-AFA8-4158-B55B-1CD2D768F1AF}" destId="{9D1699CF-5024-4ABA-86EB-A314E576AE7B}" srcOrd="0" destOrd="0" presId="urn:microsoft.com/office/officeart/2005/8/layout/radial6"/>
    <dgm:cxn modelId="{F69188C3-B39C-49DF-A207-E13D17D19C57}" type="presOf" srcId="{7AB809B6-FC35-43B7-82A1-A86A0C43210B}" destId="{A6796FC3-9537-42DE-9D5B-E5EEEC573A78}" srcOrd="0" destOrd="0" presId="urn:microsoft.com/office/officeart/2005/8/layout/radial6"/>
    <dgm:cxn modelId="{46E5C8D8-32AB-4EB1-9AFB-1D71DFA5B0A3}" type="presOf" srcId="{C2ECF436-F583-4795-B4C5-1CC495B8DCD0}" destId="{EB788B80-8FB3-4911-800B-82BB08ED54DC}" srcOrd="0" destOrd="0" presId="urn:microsoft.com/office/officeart/2005/8/layout/radial6"/>
    <dgm:cxn modelId="{CF5312DE-483C-4D95-99DB-C22BF8907764}" type="presOf" srcId="{55BF3BCC-E77F-4CF3-9FED-45949224587F}" destId="{822DC800-1C6B-40AF-9F07-4A7B1B2BAE2D}" srcOrd="0" destOrd="0" presId="urn:microsoft.com/office/officeart/2005/8/layout/radial6"/>
    <dgm:cxn modelId="{C8E572DF-2532-46F2-88AE-E6EC2E098E8D}" type="presOf" srcId="{2E2F2198-C03E-4946-866B-248B725A17F6}" destId="{9ADEFC90-B6F5-416D-B6C1-43B7E19C351D}" srcOrd="0" destOrd="0" presId="urn:microsoft.com/office/officeart/2005/8/layout/radial6"/>
    <dgm:cxn modelId="{CDD8F841-3A7C-4CD6-ACB6-70DDC269F863}" type="presParOf" srcId="{5EE31659-35CE-4E7D-9C53-4750CE61DFF3}" destId="{8632FB94-44D3-4E58-ADB6-29334CBF5483}" srcOrd="0" destOrd="0" presId="urn:microsoft.com/office/officeart/2005/8/layout/radial6"/>
    <dgm:cxn modelId="{4453B007-8D98-4D03-844D-423A3B1DED49}" type="presParOf" srcId="{5EE31659-35CE-4E7D-9C53-4750CE61DFF3}" destId="{6382C334-A570-4FA1-A5AC-A975A90D16DE}" srcOrd="1" destOrd="0" presId="urn:microsoft.com/office/officeart/2005/8/layout/radial6"/>
    <dgm:cxn modelId="{1CB8A81C-6181-465A-AB54-03F762436B2E}" type="presParOf" srcId="{5EE31659-35CE-4E7D-9C53-4750CE61DFF3}" destId="{985C245E-EAEF-493F-BB91-EB921D99F68F}" srcOrd="2" destOrd="0" presId="urn:microsoft.com/office/officeart/2005/8/layout/radial6"/>
    <dgm:cxn modelId="{A2600D06-7E2D-46F7-82D0-958400BDAD37}" type="presParOf" srcId="{5EE31659-35CE-4E7D-9C53-4750CE61DFF3}" destId="{9ADEFC90-B6F5-416D-B6C1-43B7E19C351D}" srcOrd="3" destOrd="0" presId="urn:microsoft.com/office/officeart/2005/8/layout/radial6"/>
    <dgm:cxn modelId="{6E9893FF-AE66-4584-A293-8E37AF5451F7}" type="presParOf" srcId="{5EE31659-35CE-4E7D-9C53-4750CE61DFF3}" destId="{EB788B80-8FB3-4911-800B-82BB08ED54DC}" srcOrd="4" destOrd="0" presId="urn:microsoft.com/office/officeart/2005/8/layout/radial6"/>
    <dgm:cxn modelId="{F34060AA-8414-450C-B678-7B5AA362F555}" type="presParOf" srcId="{5EE31659-35CE-4E7D-9C53-4750CE61DFF3}" destId="{EEAEF4CE-4BFC-4F45-9CA2-795B3358270B}" srcOrd="5" destOrd="0" presId="urn:microsoft.com/office/officeart/2005/8/layout/radial6"/>
    <dgm:cxn modelId="{B235CB9A-C722-4BAF-B05B-23C635A58954}" type="presParOf" srcId="{5EE31659-35CE-4E7D-9C53-4750CE61DFF3}" destId="{A6796FC3-9537-42DE-9D5B-E5EEEC573A78}" srcOrd="6" destOrd="0" presId="urn:microsoft.com/office/officeart/2005/8/layout/radial6"/>
    <dgm:cxn modelId="{1B696C71-CF97-4AD1-805E-52273C9E9236}" type="presParOf" srcId="{5EE31659-35CE-4E7D-9C53-4750CE61DFF3}" destId="{822DC800-1C6B-40AF-9F07-4A7B1B2BAE2D}" srcOrd="7" destOrd="0" presId="urn:microsoft.com/office/officeart/2005/8/layout/radial6"/>
    <dgm:cxn modelId="{7B0243F6-D372-462D-AE92-044A1C4740AF}" type="presParOf" srcId="{5EE31659-35CE-4E7D-9C53-4750CE61DFF3}" destId="{126D196F-3D2B-49A9-9D76-F462F57ABC33}" srcOrd="8" destOrd="0" presId="urn:microsoft.com/office/officeart/2005/8/layout/radial6"/>
    <dgm:cxn modelId="{0666C40A-0704-488E-A907-432ECBDA7A46}" type="presParOf" srcId="{5EE31659-35CE-4E7D-9C53-4750CE61DFF3}" destId="{9D1699CF-5024-4ABA-86EB-A314E576AE7B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DC057F-9403-43E8-A5A9-291F56147DBA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G"/>
        </a:p>
      </dgm:t>
    </dgm:pt>
    <dgm:pt modelId="{64FA4206-E030-4E38-A85F-670533E1C497}">
      <dgm:prSet phldrT="[Text]"/>
      <dgm:spPr/>
      <dgm:t>
        <a:bodyPr/>
        <a:lstStyle/>
        <a:p>
          <a:r>
            <a:rPr lang="en-US" dirty="0"/>
            <a:t>The Modern</a:t>
          </a:r>
        </a:p>
        <a:p>
          <a:r>
            <a:rPr lang="en-US" dirty="0"/>
            <a:t>University</a:t>
          </a:r>
          <a:endParaRPr lang="en-UG" dirty="0"/>
        </a:p>
      </dgm:t>
    </dgm:pt>
    <dgm:pt modelId="{56A7E042-FF80-4DC7-B1B0-B9407A091189}" type="parTrans" cxnId="{8256A00B-6B62-4DE4-B67D-4459C15848BB}">
      <dgm:prSet/>
      <dgm:spPr/>
      <dgm:t>
        <a:bodyPr/>
        <a:lstStyle/>
        <a:p>
          <a:endParaRPr lang="en-UG"/>
        </a:p>
      </dgm:t>
    </dgm:pt>
    <dgm:pt modelId="{5F10F0B6-CB9D-41D1-8F12-FE5C718846C3}" type="sibTrans" cxnId="{8256A00B-6B62-4DE4-B67D-4459C15848BB}">
      <dgm:prSet/>
      <dgm:spPr/>
      <dgm:t>
        <a:bodyPr/>
        <a:lstStyle/>
        <a:p>
          <a:endParaRPr lang="en-UG"/>
        </a:p>
      </dgm:t>
    </dgm:pt>
    <dgm:pt modelId="{6087BF58-557A-4725-A4DC-4D7FE2C76F60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Teaching</a:t>
          </a:r>
          <a:endParaRPr lang="en-UG" dirty="0"/>
        </a:p>
      </dgm:t>
    </dgm:pt>
    <dgm:pt modelId="{43240C37-7BC3-4956-8B7A-90C719C6F42B}" type="parTrans" cxnId="{8CDD4800-79E8-4E1F-B3FA-B0704C8F295F}">
      <dgm:prSet/>
      <dgm:spPr/>
      <dgm:t>
        <a:bodyPr/>
        <a:lstStyle/>
        <a:p>
          <a:endParaRPr lang="en-UG"/>
        </a:p>
      </dgm:t>
    </dgm:pt>
    <dgm:pt modelId="{B089D5FC-F375-463B-B7ED-BFC2838C9042}" type="sibTrans" cxnId="{8CDD4800-79E8-4E1F-B3FA-B0704C8F295F}">
      <dgm:prSet/>
      <dgm:spPr>
        <a:solidFill>
          <a:srgbClr val="0C8C45"/>
        </a:solidFill>
      </dgm:spPr>
      <dgm:t>
        <a:bodyPr/>
        <a:lstStyle/>
        <a:p>
          <a:endParaRPr lang="en-UG"/>
        </a:p>
      </dgm:t>
    </dgm:pt>
    <dgm:pt modelId="{4A6B625C-BEF0-4011-AFAF-61B3EAF8E92B}">
      <dgm:prSet phldrT="[Text]"/>
      <dgm:spPr/>
      <dgm:t>
        <a:bodyPr/>
        <a:lstStyle/>
        <a:p>
          <a:r>
            <a:rPr lang="en-US" dirty="0"/>
            <a:t>Research</a:t>
          </a:r>
          <a:endParaRPr lang="en-UG" dirty="0"/>
        </a:p>
      </dgm:t>
    </dgm:pt>
    <dgm:pt modelId="{0CD1BEDD-01C0-45CD-8D2E-629878D1C008}" type="parTrans" cxnId="{6D0107C4-6245-4D3D-8F91-79D780DFF9E3}">
      <dgm:prSet/>
      <dgm:spPr/>
      <dgm:t>
        <a:bodyPr/>
        <a:lstStyle/>
        <a:p>
          <a:endParaRPr lang="en-UG"/>
        </a:p>
      </dgm:t>
    </dgm:pt>
    <dgm:pt modelId="{F30128A1-A3C9-4B83-A78F-02092AF93C3F}" type="sibTrans" cxnId="{6D0107C4-6245-4D3D-8F91-79D780DFF9E3}">
      <dgm:prSet/>
      <dgm:spPr>
        <a:solidFill>
          <a:srgbClr val="0072BC"/>
        </a:solidFill>
      </dgm:spPr>
      <dgm:t>
        <a:bodyPr/>
        <a:lstStyle/>
        <a:p>
          <a:endParaRPr lang="en-UG"/>
        </a:p>
      </dgm:t>
    </dgm:pt>
    <dgm:pt modelId="{301CC2C4-21C2-4D78-867E-84EB9FEEB1B1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/>
            <a:t>Service</a:t>
          </a:r>
          <a:endParaRPr lang="en-UG" dirty="0"/>
        </a:p>
      </dgm:t>
    </dgm:pt>
    <dgm:pt modelId="{17D286C9-BAF9-4E65-98A9-559D9CFA9353}" type="parTrans" cxnId="{A37F3C40-54AA-480B-AB27-0F3462454E96}">
      <dgm:prSet/>
      <dgm:spPr/>
      <dgm:t>
        <a:bodyPr/>
        <a:lstStyle/>
        <a:p>
          <a:endParaRPr lang="en-UG"/>
        </a:p>
      </dgm:t>
    </dgm:pt>
    <dgm:pt modelId="{86F649DB-7D4D-451C-BF03-4D0C9C80BF57}" type="sibTrans" cxnId="{A37F3C40-54AA-480B-AB27-0F3462454E96}">
      <dgm:prSet/>
      <dgm:spPr>
        <a:solidFill>
          <a:srgbClr val="00B0F0"/>
        </a:solidFill>
      </dgm:spPr>
      <dgm:t>
        <a:bodyPr/>
        <a:lstStyle/>
        <a:p>
          <a:endParaRPr lang="en-UG"/>
        </a:p>
      </dgm:t>
    </dgm:pt>
    <dgm:pt modelId="{D5644377-D615-457A-9924-29759DA3FB05}">
      <dgm:prSet phldrT="[Text]"/>
      <dgm:spPr>
        <a:solidFill>
          <a:srgbClr val="F36813"/>
        </a:solidFill>
      </dgm:spPr>
      <dgm:t>
        <a:bodyPr/>
        <a:lstStyle/>
        <a:p>
          <a:r>
            <a:rPr lang="en-US" dirty="0"/>
            <a:t>Innovation</a:t>
          </a:r>
          <a:endParaRPr lang="en-UG" dirty="0"/>
        </a:p>
      </dgm:t>
    </dgm:pt>
    <dgm:pt modelId="{8E5AEE54-871E-4C10-A456-2F422AF583FC}" type="parTrans" cxnId="{8776043B-DBBC-4FDD-A3A9-E788A6647FEF}">
      <dgm:prSet/>
      <dgm:spPr/>
      <dgm:t>
        <a:bodyPr/>
        <a:lstStyle/>
        <a:p>
          <a:endParaRPr lang="en-UG"/>
        </a:p>
      </dgm:t>
    </dgm:pt>
    <dgm:pt modelId="{9B8AC5B8-DE55-44FF-AABD-C1A35877EBB9}" type="sibTrans" cxnId="{8776043B-DBBC-4FDD-A3A9-E788A6647FEF}">
      <dgm:prSet/>
      <dgm:spPr>
        <a:solidFill>
          <a:srgbClr val="F36813"/>
        </a:solidFill>
      </dgm:spPr>
      <dgm:t>
        <a:bodyPr/>
        <a:lstStyle/>
        <a:p>
          <a:endParaRPr lang="en-UG"/>
        </a:p>
      </dgm:t>
    </dgm:pt>
    <dgm:pt modelId="{94E80CF4-F2E4-465C-A6D1-65CA27B718A2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Knowledge Dissemination</a:t>
          </a:r>
          <a:endParaRPr lang="en-UG" dirty="0"/>
        </a:p>
      </dgm:t>
    </dgm:pt>
    <dgm:pt modelId="{352D5B77-A2FA-4D2C-A9BA-4861C9B63AB8}" type="parTrans" cxnId="{A2E3487F-3E16-470A-A80B-75B7DDCFE0BF}">
      <dgm:prSet/>
      <dgm:spPr/>
      <dgm:t>
        <a:bodyPr/>
        <a:lstStyle/>
        <a:p>
          <a:endParaRPr lang="en-UG"/>
        </a:p>
      </dgm:t>
    </dgm:pt>
    <dgm:pt modelId="{3B33F677-D70B-4655-B2EC-57113A39504E}" type="sibTrans" cxnId="{A2E3487F-3E16-470A-A80B-75B7DDCFE0BF}">
      <dgm:prSet/>
      <dgm:spPr>
        <a:solidFill>
          <a:srgbClr val="FFC000"/>
        </a:solidFill>
      </dgm:spPr>
      <dgm:t>
        <a:bodyPr/>
        <a:lstStyle/>
        <a:p>
          <a:endParaRPr lang="en-UG"/>
        </a:p>
      </dgm:t>
    </dgm:pt>
    <dgm:pt modelId="{786E4705-1C4E-4B01-AF5B-99BCECE5FCED}" type="pres">
      <dgm:prSet presAssocID="{59DC057F-9403-43E8-A5A9-291F56147DBA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96FD718-52C7-4B0C-AE0A-21EDC8B76DF4}" type="pres">
      <dgm:prSet presAssocID="{64FA4206-E030-4E38-A85F-670533E1C497}" presName="centerShape" presStyleLbl="node0" presStyleIdx="0" presStyleCnt="1"/>
      <dgm:spPr/>
    </dgm:pt>
    <dgm:pt modelId="{39C5F56C-4E73-499C-A6D3-E96AFAA65A43}" type="pres">
      <dgm:prSet presAssocID="{6087BF58-557A-4725-A4DC-4D7FE2C76F60}" presName="node" presStyleLbl="node1" presStyleIdx="0" presStyleCnt="5">
        <dgm:presLayoutVars>
          <dgm:bulletEnabled val="1"/>
        </dgm:presLayoutVars>
      </dgm:prSet>
      <dgm:spPr/>
    </dgm:pt>
    <dgm:pt modelId="{CA16B985-B355-4788-9483-219F411A977D}" type="pres">
      <dgm:prSet presAssocID="{6087BF58-557A-4725-A4DC-4D7FE2C76F60}" presName="dummy" presStyleCnt="0"/>
      <dgm:spPr/>
    </dgm:pt>
    <dgm:pt modelId="{2F354EF3-6CF0-4A91-8AEA-09169136EB11}" type="pres">
      <dgm:prSet presAssocID="{B089D5FC-F375-463B-B7ED-BFC2838C9042}" presName="sibTrans" presStyleLbl="sibTrans2D1" presStyleIdx="0" presStyleCnt="5"/>
      <dgm:spPr/>
    </dgm:pt>
    <dgm:pt modelId="{F16F3001-9A5B-49AB-B82F-0D25204F9125}" type="pres">
      <dgm:prSet presAssocID="{4A6B625C-BEF0-4011-AFAF-61B3EAF8E92B}" presName="node" presStyleLbl="node1" presStyleIdx="1" presStyleCnt="5">
        <dgm:presLayoutVars>
          <dgm:bulletEnabled val="1"/>
        </dgm:presLayoutVars>
      </dgm:prSet>
      <dgm:spPr/>
    </dgm:pt>
    <dgm:pt modelId="{F86E6F05-90A5-473A-A2A4-CB1896F70314}" type="pres">
      <dgm:prSet presAssocID="{4A6B625C-BEF0-4011-AFAF-61B3EAF8E92B}" presName="dummy" presStyleCnt="0"/>
      <dgm:spPr/>
    </dgm:pt>
    <dgm:pt modelId="{08BBE886-76C9-412C-9368-9F5534FF7DBC}" type="pres">
      <dgm:prSet presAssocID="{F30128A1-A3C9-4B83-A78F-02092AF93C3F}" presName="sibTrans" presStyleLbl="sibTrans2D1" presStyleIdx="1" presStyleCnt="5"/>
      <dgm:spPr/>
    </dgm:pt>
    <dgm:pt modelId="{E2107269-9C7D-4CDF-BC2F-F88997946EF4}" type="pres">
      <dgm:prSet presAssocID="{301CC2C4-21C2-4D78-867E-84EB9FEEB1B1}" presName="node" presStyleLbl="node1" presStyleIdx="2" presStyleCnt="5">
        <dgm:presLayoutVars>
          <dgm:bulletEnabled val="1"/>
        </dgm:presLayoutVars>
      </dgm:prSet>
      <dgm:spPr/>
    </dgm:pt>
    <dgm:pt modelId="{83B28E8B-A417-4B78-AA66-5B6C2E067816}" type="pres">
      <dgm:prSet presAssocID="{301CC2C4-21C2-4D78-867E-84EB9FEEB1B1}" presName="dummy" presStyleCnt="0"/>
      <dgm:spPr/>
    </dgm:pt>
    <dgm:pt modelId="{69AAC51F-F3A2-464E-9206-FD1D05FC791D}" type="pres">
      <dgm:prSet presAssocID="{86F649DB-7D4D-451C-BF03-4D0C9C80BF57}" presName="sibTrans" presStyleLbl="sibTrans2D1" presStyleIdx="2" presStyleCnt="5"/>
      <dgm:spPr/>
    </dgm:pt>
    <dgm:pt modelId="{EA3A2709-3FC3-4CFF-82B8-85E1186D9716}" type="pres">
      <dgm:prSet presAssocID="{D5644377-D615-457A-9924-29759DA3FB05}" presName="node" presStyleLbl="node1" presStyleIdx="3" presStyleCnt="5">
        <dgm:presLayoutVars>
          <dgm:bulletEnabled val="1"/>
        </dgm:presLayoutVars>
      </dgm:prSet>
      <dgm:spPr/>
    </dgm:pt>
    <dgm:pt modelId="{78A41F69-2211-4550-BBED-907E24C4FD9B}" type="pres">
      <dgm:prSet presAssocID="{D5644377-D615-457A-9924-29759DA3FB05}" presName="dummy" presStyleCnt="0"/>
      <dgm:spPr/>
    </dgm:pt>
    <dgm:pt modelId="{8CE560E8-C285-448E-A471-6B2E6E5AB663}" type="pres">
      <dgm:prSet presAssocID="{9B8AC5B8-DE55-44FF-AABD-C1A35877EBB9}" presName="sibTrans" presStyleLbl="sibTrans2D1" presStyleIdx="3" presStyleCnt="5"/>
      <dgm:spPr/>
    </dgm:pt>
    <dgm:pt modelId="{23BAF407-0821-40C6-8D92-965B8F8620FA}" type="pres">
      <dgm:prSet presAssocID="{94E80CF4-F2E4-465C-A6D1-65CA27B718A2}" presName="node" presStyleLbl="node1" presStyleIdx="4" presStyleCnt="5">
        <dgm:presLayoutVars>
          <dgm:bulletEnabled val="1"/>
        </dgm:presLayoutVars>
      </dgm:prSet>
      <dgm:spPr/>
    </dgm:pt>
    <dgm:pt modelId="{CFF5E473-11D5-4823-9E40-C124FC0525D4}" type="pres">
      <dgm:prSet presAssocID="{94E80CF4-F2E4-465C-A6D1-65CA27B718A2}" presName="dummy" presStyleCnt="0"/>
      <dgm:spPr/>
    </dgm:pt>
    <dgm:pt modelId="{FF553E05-630E-4420-8C3E-7AB05D4F04E9}" type="pres">
      <dgm:prSet presAssocID="{3B33F677-D70B-4655-B2EC-57113A39504E}" presName="sibTrans" presStyleLbl="sibTrans2D1" presStyleIdx="4" presStyleCnt="5"/>
      <dgm:spPr/>
    </dgm:pt>
  </dgm:ptLst>
  <dgm:cxnLst>
    <dgm:cxn modelId="{8CDD4800-79E8-4E1F-B3FA-B0704C8F295F}" srcId="{64FA4206-E030-4E38-A85F-670533E1C497}" destId="{6087BF58-557A-4725-A4DC-4D7FE2C76F60}" srcOrd="0" destOrd="0" parTransId="{43240C37-7BC3-4956-8B7A-90C719C6F42B}" sibTransId="{B089D5FC-F375-463B-B7ED-BFC2838C9042}"/>
    <dgm:cxn modelId="{8256A00B-6B62-4DE4-B67D-4459C15848BB}" srcId="{59DC057F-9403-43E8-A5A9-291F56147DBA}" destId="{64FA4206-E030-4E38-A85F-670533E1C497}" srcOrd="0" destOrd="0" parTransId="{56A7E042-FF80-4DC7-B1B0-B9407A091189}" sibTransId="{5F10F0B6-CB9D-41D1-8F12-FE5C718846C3}"/>
    <dgm:cxn modelId="{47EC7A0D-2365-4F90-8784-439DBC1E63A8}" type="presOf" srcId="{F30128A1-A3C9-4B83-A78F-02092AF93C3F}" destId="{08BBE886-76C9-412C-9368-9F5534FF7DBC}" srcOrd="0" destOrd="0" presId="urn:microsoft.com/office/officeart/2005/8/layout/radial6"/>
    <dgm:cxn modelId="{8776043B-DBBC-4FDD-A3A9-E788A6647FEF}" srcId="{64FA4206-E030-4E38-A85F-670533E1C497}" destId="{D5644377-D615-457A-9924-29759DA3FB05}" srcOrd="3" destOrd="0" parTransId="{8E5AEE54-871E-4C10-A456-2F422AF583FC}" sibTransId="{9B8AC5B8-DE55-44FF-AABD-C1A35877EBB9}"/>
    <dgm:cxn modelId="{A37F3C40-54AA-480B-AB27-0F3462454E96}" srcId="{64FA4206-E030-4E38-A85F-670533E1C497}" destId="{301CC2C4-21C2-4D78-867E-84EB9FEEB1B1}" srcOrd="2" destOrd="0" parTransId="{17D286C9-BAF9-4E65-98A9-559D9CFA9353}" sibTransId="{86F649DB-7D4D-451C-BF03-4D0C9C80BF57}"/>
    <dgm:cxn modelId="{BF7A8042-0EE6-4E64-BA6D-8CBF73AEFDDE}" type="presOf" srcId="{6087BF58-557A-4725-A4DC-4D7FE2C76F60}" destId="{39C5F56C-4E73-499C-A6D3-E96AFAA65A43}" srcOrd="0" destOrd="0" presId="urn:microsoft.com/office/officeart/2005/8/layout/radial6"/>
    <dgm:cxn modelId="{7AD59052-59EC-41C5-AE05-07D171A3EFE6}" type="presOf" srcId="{94E80CF4-F2E4-465C-A6D1-65CA27B718A2}" destId="{23BAF407-0821-40C6-8D92-965B8F8620FA}" srcOrd="0" destOrd="0" presId="urn:microsoft.com/office/officeart/2005/8/layout/radial6"/>
    <dgm:cxn modelId="{AC1E045A-8A94-4F45-BFFE-7E71DFE9FAF5}" type="presOf" srcId="{59DC057F-9403-43E8-A5A9-291F56147DBA}" destId="{786E4705-1C4E-4B01-AF5B-99BCECE5FCED}" srcOrd="0" destOrd="0" presId="urn:microsoft.com/office/officeart/2005/8/layout/radial6"/>
    <dgm:cxn modelId="{36B61C7B-C9B3-4E05-9B93-ECEEB61A86FE}" type="presOf" srcId="{4A6B625C-BEF0-4011-AFAF-61B3EAF8E92B}" destId="{F16F3001-9A5B-49AB-B82F-0D25204F9125}" srcOrd="0" destOrd="0" presId="urn:microsoft.com/office/officeart/2005/8/layout/radial6"/>
    <dgm:cxn modelId="{A2E3487F-3E16-470A-A80B-75B7DDCFE0BF}" srcId="{64FA4206-E030-4E38-A85F-670533E1C497}" destId="{94E80CF4-F2E4-465C-A6D1-65CA27B718A2}" srcOrd="4" destOrd="0" parTransId="{352D5B77-A2FA-4D2C-A9BA-4861C9B63AB8}" sibTransId="{3B33F677-D70B-4655-B2EC-57113A39504E}"/>
    <dgm:cxn modelId="{D5F2AE94-4D0B-49EC-90F0-441654E3B7BB}" type="presOf" srcId="{301CC2C4-21C2-4D78-867E-84EB9FEEB1B1}" destId="{E2107269-9C7D-4CDF-BC2F-F88997946EF4}" srcOrd="0" destOrd="0" presId="urn:microsoft.com/office/officeart/2005/8/layout/radial6"/>
    <dgm:cxn modelId="{D140F89C-A516-4CF7-B78A-0FD15564CAC6}" type="presOf" srcId="{3B33F677-D70B-4655-B2EC-57113A39504E}" destId="{FF553E05-630E-4420-8C3E-7AB05D4F04E9}" srcOrd="0" destOrd="0" presId="urn:microsoft.com/office/officeart/2005/8/layout/radial6"/>
    <dgm:cxn modelId="{1DF09CA9-3E27-4A29-8F68-7EAC6DE8D176}" type="presOf" srcId="{9B8AC5B8-DE55-44FF-AABD-C1A35877EBB9}" destId="{8CE560E8-C285-448E-A471-6B2E6E5AB663}" srcOrd="0" destOrd="0" presId="urn:microsoft.com/office/officeart/2005/8/layout/radial6"/>
    <dgm:cxn modelId="{622C86B1-C596-4747-B26C-BC4222223998}" type="presOf" srcId="{B089D5FC-F375-463B-B7ED-BFC2838C9042}" destId="{2F354EF3-6CF0-4A91-8AEA-09169136EB11}" srcOrd="0" destOrd="0" presId="urn:microsoft.com/office/officeart/2005/8/layout/radial6"/>
    <dgm:cxn modelId="{6D0107C4-6245-4D3D-8F91-79D780DFF9E3}" srcId="{64FA4206-E030-4E38-A85F-670533E1C497}" destId="{4A6B625C-BEF0-4011-AFAF-61B3EAF8E92B}" srcOrd="1" destOrd="0" parTransId="{0CD1BEDD-01C0-45CD-8D2E-629878D1C008}" sibTransId="{F30128A1-A3C9-4B83-A78F-02092AF93C3F}"/>
    <dgm:cxn modelId="{0B7F21CB-2077-44A4-81AF-527155CD2A94}" type="presOf" srcId="{64FA4206-E030-4E38-A85F-670533E1C497}" destId="{296FD718-52C7-4B0C-AE0A-21EDC8B76DF4}" srcOrd="0" destOrd="0" presId="urn:microsoft.com/office/officeart/2005/8/layout/radial6"/>
    <dgm:cxn modelId="{384C27E0-4463-40B4-8B6D-EA5F7AE41A56}" type="presOf" srcId="{D5644377-D615-457A-9924-29759DA3FB05}" destId="{EA3A2709-3FC3-4CFF-82B8-85E1186D9716}" srcOrd="0" destOrd="0" presId="urn:microsoft.com/office/officeart/2005/8/layout/radial6"/>
    <dgm:cxn modelId="{E50088F2-4D60-4C5E-9CC7-4D401B2301D2}" type="presOf" srcId="{86F649DB-7D4D-451C-BF03-4D0C9C80BF57}" destId="{69AAC51F-F3A2-464E-9206-FD1D05FC791D}" srcOrd="0" destOrd="0" presId="urn:microsoft.com/office/officeart/2005/8/layout/radial6"/>
    <dgm:cxn modelId="{42FB84A9-A6D0-4AD4-9409-C6E02379A7B0}" type="presParOf" srcId="{786E4705-1C4E-4B01-AF5B-99BCECE5FCED}" destId="{296FD718-52C7-4B0C-AE0A-21EDC8B76DF4}" srcOrd="0" destOrd="0" presId="urn:microsoft.com/office/officeart/2005/8/layout/radial6"/>
    <dgm:cxn modelId="{06656F18-9107-4927-A385-9155E03603D9}" type="presParOf" srcId="{786E4705-1C4E-4B01-AF5B-99BCECE5FCED}" destId="{39C5F56C-4E73-499C-A6D3-E96AFAA65A43}" srcOrd="1" destOrd="0" presId="urn:microsoft.com/office/officeart/2005/8/layout/radial6"/>
    <dgm:cxn modelId="{4DBE72F8-E12A-41DB-8449-D7ADBC3357A7}" type="presParOf" srcId="{786E4705-1C4E-4B01-AF5B-99BCECE5FCED}" destId="{CA16B985-B355-4788-9483-219F411A977D}" srcOrd="2" destOrd="0" presId="urn:microsoft.com/office/officeart/2005/8/layout/radial6"/>
    <dgm:cxn modelId="{618B2793-B73A-4664-814B-97BF0D5AF31E}" type="presParOf" srcId="{786E4705-1C4E-4B01-AF5B-99BCECE5FCED}" destId="{2F354EF3-6CF0-4A91-8AEA-09169136EB11}" srcOrd="3" destOrd="0" presId="urn:microsoft.com/office/officeart/2005/8/layout/radial6"/>
    <dgm:cxn modelId="{2DDC6C10-80A2-4314-A2D3-1477E0E8DD2F}" type="presParOf" srcId="{786E4705-1C4E-4B01-AF5B-99BCECE5FCED}" destId="{F16F3001-9A5B-49AB-B82F-0D25204F9125}" srcOrd="4" destOrd="0" presId="urn:microsoft.com/office/officeart/2005/8/layout/radial6"/>
    <dgm:cxn modelId="{B2641156-93DA-4D5D-A77A-31AED68E7837}" type="presParOf" srcId="{786E4705-1C4E-4B01-AF5B-99BCECE5FCED}" destId="{F86E6F05-90A5-473A-A2A4-CB1896F70314}" srcOrd="5" destOrd="0" presId="urn:microsoft.com/office/officeart/2005/8/layout/radial6"/>
    <dgm:cxn modelId="{72EDC987-7BFE-4267-80D4-B0FB3C51C82E}" type="presParOf" srcId="{786E4705-1C4E-4B01-AF5B-99BCECE5FCED}" destId="{08BBE886-76C9-412C-9368-9F5534FF7DBC}" srcOrd="6" destOrd="0" presId="urn:microsoft.com/office/officeart/2005/8/layout/radial6"/>
    <dgm:cxn modelId="{D321F44F-259B-4191-A2C4-A33F50EBCB68}" type="presParOf" srcId="{786E4705-1C4E-4B01-AF5B-99BCECE5FCED}" destId="{E2107269-9C7D-4CDF-BC2F-F88997946EF4}" srcOrd="7" destOrd="0" presId="urn:microsoft.com/office/officeart/2005/8/layout/radial6"/>
    <dgm:cxn modelId="{E992B891-2FA2-48CB-8501-84E7DEEA4A37}" type="presParOf" srcId="{786E4705-1C4E-4B01-AF5B-99BCECE5FCED}" destId="{83B28E8B-A417-4B78-AA66-5B6C2E067816}" srcOrd="8" destOrd="0" presId="urn:microsoft.com/office/officeart/2005/8/layout/radial6"/>
    <dgm:cxn modelId="{CE493B39-5CFD-4971-857B-900C8C90510A}" type="presParOf" srcId="{786E4705-1C4E-4B01-AF5B-99BCECE5FCED}" destId="{69AAC51F-F3A2-464E-9206-FD1D05FC791D}" srcOrd="9" destOrd="0" presId="urn:microsoft.com/office/officeart/2005/8/layout/radial6"/>
    <dgm:cxn modelId="{25796E5D-3B0A-488D-8BD1-61A6CA7C51D6}" type="presParOf" srcId="{786E4705-1C4E-4B01-AF5B-99BCECE5FCED}" destId="{EA3A2709-3FC3-4CFF-82B8-85E1186D9716}" srcOrd="10" destOrd="0" presId="urn:microsoft.com/office/officeart/2005/8/layout/radial6"/>
    <dgm:cxn modelId="{3BF61E3B-A4D6-42F9-8DF4-13963C4C7127}" type="presParOf" srcId="{786E4705-1C4E-4B01-AF5B-99BCECE5FCED}" destId="{78A41F69-2211-4550-BBED-907E24C4FD9B}" srcOrd="11" destOrd="0" presId="urn:microsoft.com/office/officeart/2005/8/layout/radial6"/>
    <dgm:cxn modelId="{7F30C4C6-36E5-402B-A2E9-B5516D6E2B45}" type="presParOf" srcId="{786E4705-1C4E-4B01-AF5B-99BCECE5FCED}" destId="{8CE560E8-C285-448E-A471-6B2E6E5AB663}" srcOrd="12" destOrd="0" presId="urn:microsoft.com/office/officeart/2005/8/layout/radial6"/>
    <dgm:cxn modelId="{53BFE386-77DC-4BB7-B927-7C9074CEA76B}" type="presParOf" srcId="{786E4705-1C4E-4B01-AF5B-99BCECE5FCED}" destId="{23BAF407-0821-40C6-8D92-965B8F8620FA}" srcOrd="13" destOrd="0" presId="urn:microsoft.com/office/officeart/2005/8/layout/radial6"/>
    <dgm:cxn modelId="{712BEEED-C6EB-4243-BAAF-2EA5B3635B9E}" type="presParOf" srcId="{786E4705-1C4E-4B01-AF5B-99BCECE5FCED}" destId="{CFF5E473-11D5-4823-9E40-C124FC0525D4}" srcOrd="14" destOrd="0" presId="urn:microsoft.com/office/officeart/2005/8/layout/radial6"/>
    <dgm:cxn modelId="{D9709A68-9A9D-44B0-A015-65828E0AAF5E}" type="presParOf" srcId="{786E4705-1C4E-4B01-AF5B-99BCECE5FCED}" destId="{FF553E05-630E-4420-8C3E-7AB05D4F04E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205A0D-1D8B-48A0-8E3C-8CE9C44CC251}" type="doc">
      <dgm:prSet loTypeId="urn:microsoft.com/office/officeart/2005/8/layout/matrix1" loCatId="matrix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G"/>
        </a:p>
      </dgm:t>
    </dgm:pt>
    <dgm:pt modelId="{3D4E7221-F0A1-4ECC-AAD9-36B16A5A00AA}">
      <dgm:prSet phldrT="[Text]"/>
      <dgm:spPr/>
      <dgm:t>
        <a:bodyPr/>
        <a:lstStyle/>
        <a:p>
          <a:r>
            <a:rPr lang="en-US" b="1" dirty="0"/>
            <a:t>Innovation in Universities</a:t>
          </a:r>
          <a:endParaRPr lang="en-UG" b="1" dirty="0"/>
        </a:p>
      </dgm:t>
    </dgm:pt>
    <dgm:pt modelId="{7B5155F5-4138-45D3-BEA4-64DF631A2422}" type="parTrans" cxnId="{0C886188-7CAA-4F42-8DB2-7EF1EB20D036}">
      <dgm:prSet/>
      <dgm:spPr/>
      <dgm:t>
        <a:bodyPr/>
        <a:lstStyle/>
        <a:p>
          <a:endParaRPr lang="en-UG"/>
        </a:p>
      </dgm:t>
    </dgm:pt>
    <dgm:pt modelId="{09255D88-6758-456F-BCA9-A17221E4EDAB}" type="sibTrans" cxnId="{0C886188-7CAA-4F42-8DB2-7EF1EB20D036}">
      <dgm:prSet/>
      <dgm:spPr/>
      <dgm:t>
        <a:bodyPr/>
        <a:lstStyle/>
        <a:p>
          <a:endParaRPr lang="en-UG"/>
        </a:p>
      </dgm:t>
    </dgm:pt>
    <dgm:pt modelId="{258A59E3-1A93-40B6-AFF0-DE096D25ED7C}">
      <dgm:prSet phldrT="[Text]"/>
      <dgm:spPr/>
      <dgm:t>
        <a:bodyPr anchor="b"/>
        <a:lstStyle/>
        <a:p>
          <a:r>
            <a:rPr lang="en-US" b="1" dirty="0"/>
            <a:t>Fostering entrepreneurship</a:t>
          </a:r>
        </a:p>
        <a:p>
          <a:r>
            <a:rPr lang="en-US" dirty="0"/>
            <a:t>Universities embrace entrepreneurship as part of the academic experience, creating cultures where innovative thinking is inspired and nurtured.</a:t>
          </a:r>
          <a:endParaRPr lang="en-UG" dirty="0"/>
        </a:p>
      </dgm:t>
    </dgm:pt>
    <dgm:pt modelId="{C1B963E2-AFD0-48BE-BD24-3BB1510C6216}" type="parTrans" cxnId="{5E7527E4-23C7-4A8F-90BC-F47DBEFF9A85}">
      <dgm:prSet/>
      <dgm:spPr/>
      <dgm:t>
        <a:bodyPr/>
        <a:lstStyle/>
        <a:p>
          <a:endParaRPr lang="en-UG"/>
        </a:p>
      </dgm:t>
    </dgm:pt>
    <dgm:pt modelId="{D1F9E865-D9B7-4C49-8D26-7C7BEB9604C2}" type="sibTrans" cxnId="{5E7527E4-23C7-4A8F-90BC-F47DBEFF9A85}">
      <dgm:prSet/>
      <dgm:spPr/>
      <dgm:t>
        <a:bodyPr/>
        <a:lstStyle/>
        <a:p>
          <a:endParaRPr lang="en-UG"/>
        </a:p>
      </dgm:t>
    </dgm:pt>
    <dgm:pt modelId="{8E425A91-C33F-4890-A6E3-F66A746617E2}">
      <dgm:prSet/>
      <dgm:spPr/>
      <dgm:t>
        <a:bodyPr anchor="b"/>
        <a:lstStyle/>
        <a:p>
          <a:r>
            <a:rPr lang="en-US" b="1" dirty="0"/>
            <a:t>Encouraging collaboration with the private sector</a:t>
          </a:r>
        </a:p>
        <a:p>
          <a:r>
            <a:rPr lang="en-US" dirty="0"/>
            <a:t>Universities develop new partnerships with leading companies, foundations, and other research-intensive institutions.</a:t>
          </a:r>
          <a:endParaRPr lang="en-UG" dirty="0"/>
        </a:p>
      </dgm:t>
    </dgm:pt>
    <dgm:pt modelId="{575E1D36-EE52-4F33-BACD-9119CC03E4CC}" type="parTrans" cxnId="{CA05A1C1-E1A7-47D4-9D66-3EB6A6D51613}">
      <dgm:prSet/>
      <dgm:spPr/>
      <dgm:t>
        <a:bodyPr/>
        <a:lstStyle/>
        <a:p>
          <a:endParaRPr lang="en-UG"/>
        </a:p>
      </dgm:t>
    </dgm:pt>
    <dgm:pt modelId="{1DE418A5-E3AA-437F-9836-508F3FDE026D}" type="sibTrans" cxnId="{CA05A1C1-E1A7-47D4-9D66-3EB6A6D51613}">
      <dgm:prSet/>
      <dgm:spPr/>
      <dgm:t>
        <a:bodyPr/>
        <a:lstStyle/>
        <a:p>
          <a:endParaRPr lang="en-UG"/>
        </a:p>
      </dgm:t>
    </dgm:pt>
    <dgm:pt modelId="{79D7F6D4-14CB-40A6-B204-FFB8C4C937C3}">
      <dgm:prSet/>
      <dgm:spPr>
        <a:solidFill>
          <a:srgbClr val="0072BC"/>
        </a:solidFill>
      </dgm:spPr>
      <dgm:t>
        <a:bodyPr anchor="t"/>
        <a:lstStyle/>
        <a:p>
          <a:r>
            <a:rPr lang="en-US" b="1" dirty="0"/>
            <a:t>Promoting diversity and inclusion</a:t>
          </a:r>
        </a:p>
        <a:p>
          <a:r>
            <a:rPr lang="en-US" dirty="0"/>
            <a:t>Universities focusing on incorporating diverse perspectives into their work.</a:t>
          </a:r>
          <a:endParaRPr lang="en-UG" dirty="0"/>
        </a:p>
      </dgm:t>
    </dgm:pt>
    <dgm:pt modelId="{A2FC60AB-BF78-4230-A18A-FC12A891262F}" type="parTrans" cxnId="{759C7760-1BBF-4926-A75D-ACA0143E0B8D}">
      <dgm:prSet/>
      <dgm:spPr/>
      <dgm:t>
        <a:bodyPr/>
        <a:lstStyle/>
        <a:p>
          <a:endParaRPr lang="en-UG"/>
        </a:p>
      </dgm:t>
    </dgm:pt>
    <dgm:pt modelId="{18C93B08-7AF7-4AC1-BCD1-2D0C5D8D3287}" type="sibTrans" cxnId="{759C7760-1BBF-4926-A75D-ACA0143E0B8D}">
      <dgm:prSet/>
      <dgm:spPr/>
      <dgm:t>
        <a:bodyPr/>
        <a:lstStyle/>
        <a:p>
          <a:endParaRPr lang="en-UG"/>
        </a:p>
      </dgm:t>
    </dgm:pt>
    <dgm:pt modelId="{87EB1F33-6E55-48A1-965D-8C69D0EF0A08}">
      <dgm:prSet/>
      <dgm:spPr/>
      <dgm:t>
        <a:bodyPr anchor="t"/>
        <a:lstStyle/>
        <a:p>
          <a:r>
            <a:rPr lang="en-US" b="1" dirty="0">
              <a:solidFill>
                <a:srgbClr val="003366"/>
              </a:solidFill>
            </a:rPr>
            <a:t>Exploring the nexus of technology and society</a:t>
          </a:r>
        </a:p>
        <a:p>
          <a:r>
            <a:rPr lang="en-US" dirty="0">
              <a:solidFill>
                <a:srgbClr val="003366"/>
              </a:solidFill>
            </a:rPr>
            <a:t>provide the ethicists, artists, and philosophers who can point the way; the policy experts and economists who can draw the map; and the cognitive scientists and sociologists who help ensure the destination is designed for people as well as machines.</a:t>
          </a:r>
          <a:endParaRPr lang="en-UG" dirty="0">
            <a:solidFill>
              <a:srgbClr val="003366"/>
            </a:solidFill>
          </a:endParaRPr>
        </a:p>
      </dgm:t>
    </dgm:pt>
    <dgm:pt modelId="{7F78CFF2-CD5A-4340-B094-056C2AA2B7DB}" type="parTrans" cxnId="{3A194ABB-60D8-4341-92B4-E56637471B2B}">
      <dgm:prSet/>
      <dgm:spPr/>
      <dgm:t>
        <a:bodyPr/>
        <a:lstStyle/>
        <a:p>
          <a:endParaRPr lang="en-UG"/>
        </a:p>
      </dgm:t>
    </dgm:pt>
    <dgm:pt modelId="{8361C66B-8FFE-427D-8CC4-B696320D77C2}" type="sibTrans" cxnId="{3A194ABB-60D8-4341-92B4-E56637471B2B}">
      <dgm:prSet/>
      <dgm:spPr/>
      <dgm:t>
        <a:bodyPr/>
        <a:lstStyle/>
        <a:p>
          <a:endParaRPr lang="en-UG"/>
        </a:p>
      </dgm:t>
    </dgm:pt>
    <dgm:pt modelId="{B4D13A61-30ED-45FC-92D7-EFC49B9FF35C}" type="pres">
      <dgm:prSet presAssocID="{D0205A0D-1D8B-48A0-8E3C-8CE9C44CC25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F01AC53-243C-475C-B0F0-EEE4CF46DE8E}" type="pres">
      <dgm:prSet presAssocID="{D0205A0D-1D8B-48A0-8E3C-8CE9C44CC251}" presName="matrix" presStyleCnt="0"/>
      <dgm:spPr/>
    </dgm:pt>
    <dgm:pt modelId="{D51CED88-6FFE-4F10-A4CB-B75344F80B7F}" type="pres">
      <dgm:prSet presAssocID="{D0205A0D-1D8B-48A0-8E3C-8CE9C44CC251}" presName="tile1" presStyleLbl="node1" presStyleIdx="0" presStyleCnt="4"/>
      <dgm:spPr/>
    </dgm:pt>
    <dgm:pt modelId="{35CFD839-2546-4253-AEC2-3D67B97FE6B0}" type="pres">
      <dgm:prSet presAssocID="{D0205A0D-1D8B-48A0-8E3C-8CE9C44CC25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3CFD4F9-9D90-41AA-AEB2-8CFB0973D7D7}" type="pres">
      <dgm:prSet presAssocID="{D0205A0D-1D8B-48A0-8E3C-8CE9C44CC251}" presName="tile2" presStyleLbl="node1" presStyleIdx="1" presStyleCnt="4"/>
      <dgm:spPr/>
    </dgm:pt>
    <dgm:pt modelId="{E210162B-640E-45D8-8B4F-1BAAC3235FC7}" type="pres">
      <dgm:prSet presAssocID="{D0205A0D-1D8B-48A0-8E3C-8CE9C44CC25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8DE9CFA-8E76-45B2-8ADD-6BC5F0A1A2D6}" type="pres">
      <dgm:prSet presAssocID="{D0205A0D-1D8B-48A0-8E3C-8CE9C44CC251}" presName="tile3" presStyleLbl="node1" presStyleIdx="2" presStyleCnt="4"/>
      <dgm:spPr/>
    </dgm:pt>
    <dgm:pt modelId="{C5BDFC1B-FD3F-41CA-806A-E4C16C2E159C}" type="pres">
      <dgm:prSet presAssocID="{D0205A0D-1D8B-48A0-8E3C-8CE9C44CC25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3C845C-B8C2-4F81-A52C-94FDD462E568}" type="pres">
      <dgm:prSet presAssocID="{D0205A0D-1D8B-48A0-8E3C-8CE9C44CC251}" presName="tile4" presStyleLbl="node1" presStyleIdx="3" presStyleCnt="4"/>
      <dgm:spPr/>
    </dgm:pt>
    <dgm:pt modelId="{54DDF563-8B1F-4F51-84BF-731EB42B6111}" type="pres">
      <dgm:prSet presAssocID="{D0205A0D-1D8B-48A0-8E3C-8CE9C44CC25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B90CDBC2-FA0C-4E32-B343-95163F15F8C6}" type="pres">
      <dgm:prSet presAssocID="{D0205A0D-1D8B-48A0-8E3C-8CE9C44CC25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3287691A-DCD0-42ED-939C-99F5B648BD5C}" type="presOf" srcId="{258A59E3-1A93-40B6-AFF0-DE096D25ED7C}" destId="{D51CED88-6FFE-4F10-A4CB-B75344F80B7F}" srcOrd="0" destOrd="0" presId="urn:microsoft.com/office/officeart/2005/8/layout/matrix1"/>
    <dgm:cxn modelId="{B52B7937-D7CE-40D2-8042-12C7161FC771}" type="presOf" srcId="{258A59E3-1A93-40B6-AFF0-DE096D25ED7C}" destId="{35CFD839-2546-4253-AEC2-3D67B97FE6B0}" srcOrd="1" destOrd="0" presId="urn:microsoft.com/office/officeart/2005/8/layout/matrix1"/>
    <dgm:cxn modelId="{759C7760-1BBF-4926-A75D-ACA0143E0B8D}" srcId="{3D4E7221-F0A1-4ECC-AAD9-36B16A5A00AA}" destId="{79D7F6D4-14CB-40A6-B204-FFB8C4C937C3}" srcOrd="2" destOrd="0" parTransId="{A2FC60AB-BF78-4230-A18A-FC12A891262F}" sibTransId="{18C93B08-7AF7-4AC1-BCD1-2D0C5D8D3287}"/>
    <dgm:cxn modelId="{51EAFC4E-815F-4C5D-8470-091248C9C833}" type="presOf" srcId="{79D7F6D4-14CB-40A6-B204-FFB8C4C937C3}" destId="{38DE9CFA-8E76-45B2-8ADD-6BC5F0A1A2D6}" srcOrd="0" destOrd="0" presId="urn:microsoft.com/office/officeart/2005/8/layout/matrix1"/>
    <dgm:cxn modelId="{E9C17E7A-A317-4578-AD9F-AD89055161FE}" type="presOf" srcId="{3D4E7221-F0A1-4ECC-AAD9-36B16A5A00AA}" destId="{B90CDBC2-FA0C-4E32-B343-95163F15F8C6}" srcOrd="0" destOrd="0" presId="urn:microsoft.com/office/officeart/2005/8/layout/matrix1"/>
    <dgm:cxn modelId="{0C886188-7CAA-4F42-8DB2-7EF1EB20D036}" srcId="{D0205A0D-1D8B-48A0-8E3C-8CE9C44CC251}" destId="{3D4E7221-F0A1-4ECC-AAD9-36B16A5A00AA}" srcOrd="0" destOrd="0" parTransId="{7B5155F5-4138-45D3-BEA4-64DF631A2422}" sibTransId="{09255D88-6758-456F-BCA9-A17221E4EDAB}"/>
    <dgm:cxn modelId="{F124F0B1-3FD6-42AD-84F6-FC214B6F52E3}" type="presOf" srcId="{8E425A91-C33F-4890-A6E3-F66A746617E2}" destId="{E210162B-640E-45D8-8B4F-1BAAC3235FC7}" srcOrd="1" destOrd="0" presId="urn:microsoft.com/office/officeart/2005/8/layout/matrix1"/>
    <dgm:cxn modelId="{3A194ABB-60D8-4341-92B4-E56637471B2B}" srcId="{3D4E7221-F0A1-4ECC-AAD9-36B16A5A00AA}" destId="{87EB1F33-6E55-48A1-965D-8C69D0EF0A08}" srcOrd="3" destOrd="0" parTransId="{7F78CFF2-CD5A-4340-B094-056C2AA2B7DB}" sibTransId="{8361C66B-8FFE-427D-8CC4-B696320D77C2}"/>
    <dgm:cxn modelId="{CA05A1C1-E1A7-47D4-9D66-3EB6A6D51613}" srcId="{3D4E7221-F0A1-4ECC-AAD9-36B16A5A00AA}" destId="{8E425A91-C33F-4890-A6E3-F66A746617E2}" srcOrd="1" destOrd="0" parTransId="{575E1D36-EE52-4F33-BACD-9119CC03E4CC}" sibTransId="{1DE418A5-E3AA-437F-9836-508F3FDE026D}"/>
    <dgm:cxn modelId="{75B2A7C7-C86F-4C0C-A630-985669011ED2}" type="presOf" srcId="{79D7F6D4-14CB-40A6-B204-FFB8C4C937C3}" destId="{C5BDFC1B-FD3F-41CA-806A-E4C16C2E159C}" srcOrd="1" destOrd="0" presId="urn:microsoft.com/office/officeart/2005/8/layout/matrix1"/>
    <dgm:cxn modelId="{BCB0B4CF-1AA4-46C9-8C28-FF6DE14BADC5}" type="presOf" srcId="{8E425A91-C33F-4890-A6E3-F66A746617E2}" destId="{13CFD4F9-9D90-41AA-AEB2-8CFB0973D7D7}" srcOrd="0" destOrd="0" presId="urn:microsoft.com/office/officeart/2005/8/layout/matrix1"/>
    <dgm:cxn modelId="{C114B6D4-EBAA-482D-9826-73887432FB11}" type="presOf" srcId="{87EB1F33-6E55-48A1-965D-8C69D0EF0A08}" destId="{4F3C845C-B8C2-4F81-A52C-94FDD462E568}" srcOrd="0" destOrd="0" presId="urn:microsoft.com/office/officeart/2005/8/layout/matrix1"/>
    <dgm:cxn modelId="{DD0484D7-E2C5-4D95-964B-E216E69C7560}" type="presOf" srcId="{D0205A0D-1D8B-48A0-8E3C-8CE9C44CC251}" destId="{B4D13A61-30ED-45FC-92D7-EFC49B9FF35C}" srcOrd="0" destOrd="0" presId="urn:microsoft.com/office/officeart/2005/8/layout/matrix1"/>
    <dgm:cxn modelId="{5E7527E4-23C7-4A8F-90BC-F47DBEFF9A85}" srcId="{3D4E7221-F0A1-4ECC-AAD9-36B16A5A00AA}" destId="{258A59E3-1A93-40B6-AFF0-DE096D25ED7C}" srcOrd="0" destOrd="0" parTransId="{C1B963E2-AFD0-48BE-BD24-3BB1510C6216}" sibTransId="{D1F9E865-D9B7-4C49-8D26-7C7BEB9604C2}"/>
    <dgm:cxn modelId="{AF3AF1E4-1B04-4717-B762-053093192475}" type="presOf" srcId="{87EB1F33-6E55-48A1-965D-8C69D0EF0A08}" destId="{54DDF563-8B1F-4F51-84BF-731EB42B6111}" srcOrd="1" destOrd="0" presId="urn:microsoft.com/office/officeart/2005/8/layout/matrix1"/>
    <dgm:cxn modelId="{D68241E9-6041-4D27-80C9-1994C5AD1D45}" type="presParOf" srcId="{B4D13A61-30ED-45FC-92D7-EFC49B9FF35C}" destId="{AF01AC53-243C-475C-B0F0-EEE4CF46DE8E}" srcOrd="0" destOrd="0" presId="urn:microsoft.com/office/officeart/2005/8/layout/matrix1"/>
    <dgm:cxn modelId="{22A33A99-66CB-4A61-9F5F-843A26A37204}" type="presParOf" srcId="{AF01AC53-243C-475C-B0F0-EEE4CF46DE8E}" destId="{D51CED88-6FFE-4F10-A4CB-B75344F80B7F}" srcOrd="0" destOrd="0" presId="urn:microsoft.com/office/officeart/2005/8/layout/matrix1"/>
    <dgm:cxn modelId="{155ADDF8-1318-4A66-9E2E-11F16E5B4B17}" type="presParOf" srcId="{AF01AC53-243C-475C-B0F0-EEE4CF46DE8E}" destId="{35CFD839-2546-4253-AEC2-3D67B97FE6B0}" srcOrd="1" destOrd="0" presId="urn:microsoft.com/office/officeart/2005/8/layout/matrix1"/>
    <dgm:cxn modelId="{45B539B5-6B86-4256-ACDD-3482D15EE941}" type="presParOf" srcId="{AF01AC53-243C-475C-B0F0-EEE4CF46DE8E}" destId="{13CFD4F9-9D90-41AA-AEB2-8CFB0973D7D7}" srcOrd="2" destOrd="0" presId="urn:microsoft.com/office/officeart/2005/8/layout/matrix1"/>
    <dgm:cxn modelId="{52FDEE87-1344-42B1-A1AD-D392B97C8A7B}" type="presParOf" srcId="{AF01AC53-243C-475C-B0F0-EEE4CF46DE8E}" destId="{E210162B-640E-45D8-8B4F-1BAAC3235FC7}" srcOrd="3" destOrd="0" presId="urn:microsoft.com/office/officeart/2005/8/layout/matrix1"/>
    <dgm:cxn modelId="{78D4AF97-5E3D-48EC-985B-98C9A7EC7F03}" type="presParOf" srcId="{AF01AC53-243C-475C-B0F0-EEE4CF46DE8E}" destId="{38DE9CFA-8E76-45B2-8ADD-6BC5F0A1A2D6}" srcOrd="4" destOrd="0" presId="urn:microsoft.com/office/officeart/2005/8/layout/matrix1"/>
    <dgm:cxn modelId="{18E606F6-F80F-42CF-A525-4F290FD4D3CE}" type="presParOf" srcId="{AF01AC53-243C-475C-B0F0-EEE4CF46DE8E}" destId="{C5BDFC1B-FD3F-41CA-806A-E4C16C2E159C}" srcOrd="5" destOrd="0" presId="urn:microsoft.com/office/officeart/2005/8/layout/matrix1"/>
    <dgm:cxn modelId="{68F89321-A03B-49CB-B78F-B87CA73813CA}" type="presParOf" srcId="{AF01AC53-243C-475C-B0F0-EEE4CF46DE8E}" destId="{4F3C845C-B8C2-4F81-A52C-94FDD462E568}" srcOrd="6" destOrd="0" presId="urn:microsoft.com/office/officeart/2005/8/layout/matrix1"/>
    <dgm:cxn modelId="{D8EC571F-1D0C-436F-89C6-55D0995CD8B8}" type="presParOf" srcId="{AF01AC53-243C-475C-B0F0-EEE4CF46DE8E}" destId="{54DDF563-8B1F-4F51-84BF-731EB42B6111}" srcOrd="7" destOrd="0" presId="urn:microsoft.com/office/officeart/2005/8/layout/matrix1"/>
    <dgm:cxn modelId="{4EA854FE-2E06-4D19-AB6C-4C6B0C3B7BDF}" type="presParOf" srcId="{B4D13A61-30ED-45FC-92D7-EFC49B9FF35C}" destId="{B90CDBC2-FA0C-4E32-B343-95163F15F8C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4943CD-E564-4495-A54F-2C25A91EF4F5}" type="doc">
      <dgm:prSet loTypeId="urn:microsoft.com/office/officeart/2005/8/layout/targe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G"/>
        </a:p>
      </dgm:t>
    </dgm:pt>
    <dgm:pt modelId="{FEFF358E-DB2D-4F6E-BDB6-75FCF2937D29}">
      <dgm:prSet phldrT="[Text]"/>
      <dgm:spPr/>
      <dgm:t>
        <a:bodyPr/>
        <a:lstStyle/>
        <a:p>
          <a:r>
            <a:rPr lang="en-US" dirty="0"/>
            <a:t>Multidisciplinary Research</a:t>
          </a:r>
          <a:endParaRPr lang="en-UG" dirty="0"/>
        </a:p>
      </dgm:t>
    </dgm:pt>
    <dgm:pt modelId="{AFB58146-23CD-457C-944E-546C0B77912B}" type="parTrans" cxnId="{609B52E0-10D5-4510-9499-0AF416A772B4}">
      <dgm:prSet/>
      <dgm:spPr/>
      <dgm:t>
        <a:bodyPr/>
        <a:lstStyle/>
        <a:p>
          <a:endParaRPr lang="en-UG"/>
        </a:p>
      </dgm:t>
    </dgm:pt>
    <dgm:pt modelId="{972FB25E-EF64-4C8C-9A2F-05C1812D9AE5}" type="sibTrans" cxnId="{609B52E0-10D5-4510-9499-0AF416A772B4}">
      <dgm:prSet/>
      <dgm:spPr/>
      <dgm:t>
        <a:bodyPr/>
        <a:lstStyle/>
        <a:p>
          <a:endParaRPr lang="en-UG"/>
        </a:p>
      </dgm:t>
    </dgm:pt>
    <dgm:pt modelId="{A785D20F-F03B-4AD2-A764-22ADD9A72F75}">
      <dgm:prSet phldrT="[Text]"/>
      <dgm:spPr/>
      <dgm:t>
        <a:bodyPr/>
        <a:lstStyle/>
        <a:p>
          <a:pPr>
            <a:buNone/>
          </a:pPr>
          <a:r>
            <a:rPr lang="en-US" dirty="0"/>
            <a:t>physical, natural, and social scientist teams pursuing large grant funding-due to the nature of the complex problems being studied</a:t>
          </a:r>
          <a:endParaRPr lang="en-UG" dirty="0"/>
        </a:p>
      </dgm:t>
    </dgm:pt>
    <dgm:pt modelId="{C8011061-1EAB-4BBF-9A19-4F04D43AC9C7}" type="parTrans" cxnId="{8BD8D697-2E66-4D60-B839-B80C91D9B7E1}">
      <dgm:prSet/>
      <dgm:spPr/>
      <dgm:t>
        <a:bodyPr/>
        <a:lstStyle/>
        <a:p>
          <a:endParaRPr lang="en-UG"/>
        </a:p>
      </dgm:t>
    </dgm:pt>
    <dgm:pt modelId="{AC04F85D-4859-439C-A1ED-D1369217EA73}" type="sibTrans" cxnId="{8BD8D697-2E66-4D60-B839-B80C91D9B7E1}">
      <dgm:prSet/>
      <dgm:spPr/>
      <dgm:t>
        <a:bodyPr/>
        <a:lstStyle/>
        <a:p>
          <a:endParaRPr lang="en-UG"/>
        </a:p>
      </dgm:t>
    </dgm:pt>
    <dgm:pt modelId="{97ADA5FC-904B-4DF4-96C2-0A780784713B}">
      <dgm:prSet phldrT="[Text]"/>
      <dgm:spPr/>
      <dgm:t>
        <a:bodyPr/>
        <a:lstStyle/>
        <a:p>
          <a:r>
            <a:rPr lang="en-US" dirty="0"/>
            <a:t>Philanthropy</a:t>
          </a:r>
          <a:endParaRPr lang="en-UG" dirty="0"/>
        </a:p>
      </dgm:t>
    </dgm:pt>
    <dgm:pt modelId="{3D01A5AD-0F53-4180-AF4F-0F0E263F24B9}" type="parTrans" cxnId="{C4D0AF19-EE06-4202-9109-D29B638CDDFE}">
      <dgm:prSet/>
      <dgm:spPr/>
      <dgm:t>
        <a:bodyPr/>
        <a:lstStyle/>
        <a:p>
          <a:endParaRPr lang="en-UG"/>
        </a:p>
      </dgm:t>
    </dgm:pt>
    <dgm:pt modelId="{F3A02D8E-BB63-4F3B-B136-CF3C7FFF9B8B}" type="sibTrans" cxnId="{C4D0AF19-EE06-4202-9109-D29B638CDDFE}">
      <dgm:prSet/>
      <dgm:spPr/>
      <dgm:t>
        <a:bodyPr/>
        <a:lstStyle/>
        <a:p>
          <a:endParaRPr lang="en-UG"/>
        </a:p>
      </dgm:t>
    </dgm:pt>
    <dgm:pt modelId="{4E471DA3-AE34-4A6F-A9F5-4E99604E83F6}">
      <dgm:prSet phldrT="[Text]"/>
      <dgm:spPr/>
      <dgm:t>
        <a:bodyPr/>
        <a:lstStyle/>
        <a:p>
          <a:pPr>
            <a:buNone/>
          </a:pPr>
          <a:r>
            <a:rPr lang="en-US" dirty="0"/>
            <a:t>May also be directed toward the support of research and scholarly activity at universities. </a:t>
          </a:r>
          <a:endParaRPr lang="en-UG" dirty="0"/>
        </a:p>
      </dgm:t>
    </dgm:pt>
    <dgm:pt modelId="{2B5F54D6-852F-4AFD-AE12-92E4100EAC29}" type="parTrans" cxnId="{3FC786BF-624F-4554-AA45-DA2D08E8C004}">
      <dgm:prSet/>
      <dgm:spPr/>
      <dgm:t>
        <a:bodyPr/>
        <a:lstStyle/>
        <a:p>
          <a:endParaRPr lang="en-UG"/>
        </a:p>
      </dgm:t>
    </dgm:pt>
    <dgm:pt modelId="{D8E21121-74B4-4982-A24F-9B4D887D3F33}" type="sibTrans" cxnId="{3FC786BF-624F-4554-AA45-DA2D08E8C004}">
      <dgm:prSet/>
      <dgm:spPr/>
      <dgm:t>
        <a:bodyPr/>
        <a:lstStyle/>
        <a:p>
          <a:endParaRPr lang="en-UG"/>
        </a:p>
      </dgm:t>
    </dgm:pt>
    <dgm:pt modelId="{C5496EA2-2BD1-460F-986F-A05261A325BF}">
      <dgm:prSet phldrT="[Text]"/>
      <dgm:spPr>
        <a:ln>
          <a:solidFill>
            <a:schemeClr val="accent1"/>
          </a:solidFill>
        </a:ln>
      </dgm:spPr>
      <dgm:t>
        <a:bodyPr/>
        <a:lstStyle/>
        <a:p>
          <a:r>
            <a:rPr lang="en-US" dirty="0"/>
            <a:t>External Support</a:t>
          </a:r>
          <a:endParaRPr lang="en-UG" dirty="0"/>
        </a:p>
      </dgm:t>
    </dgm:pt>
    <dgm:pt modelId="{51053A30-5B74-43E5-8A85-243B32291F0C}" type="parTrans" cxnId="{80E8260F-4FAC-41F5-892D-2499A2EA22DD}">
      <dgm:prSet/>
      <dgm:spPr/>
      <dgm:t>
        <a:bodyPr/>
        <a:lstStyle/>
        <a:p>
          <a:endParaRPr lang="en-UG"/>
        </a:p>
      </dgm:t>
    </dgm:pt>
    <dgm:pt modelId="{29140033-7163-4E8C-AD09-4BC6A0975A30}" type="sibTrans" cxnId="{80E8260F-4FAC-41F5-892D-2499A2EA22DD}">
      <dgm:prSet/>
      <dgm:spPr/>
      <dgm:t>
        <a:bodyPr/>
        <a:lstStyle/>
        <a:p>
          <a:endParaRPr lang="en-UG"/>
        </a:p>
      </dgm:t>
    </dgm:pt>
    <dgm:pt modelId="{761B5EC0-1189-4FC7-B53B-CC121AB45D8F}">
      <dgm:prSet phldrT="[Text]"/>
      <dgm:spPr/>
      <dgm:t>
        <a:bodyPr/>
        <a:lstStyle/>
        <a:p>
          <a:pPr>
            <a:buNone/>
          </a:pPr>
          <a:r>
            <a:rPr lang="en-US" dirty="0"/>
            <a:t>Support from individual donors, family foundations, private or corporate foundations may be directed to support students, faculty, labs or other facilities, research programs, galleries, centers, and institutes</a:t>
          </a:r>
          <a:endParaRPr lang="en-UG" dirty="0"/>
        </a:p>
      </dgm:t>
    </dgm:pt>
    <dgm:pt modelId="{097964D5-A006-4B64-98DA-F772CD51B14E}" type="parTrans" cxnId="{BCF22938-59FA-414A-8E96-B956FF478F0E}">
      <dgm:prSet/>
      <dgm:spPr/>
      <dgm:t>
        <a:bodyPr/>
        <a:lstStyle/>
        <a:p>
          <a:endParaRPr lang="en-UG"/>
        </a:p>
      </dgm:t>
    </dgm:pt>
    <dgm:pt modelId="{3A7B2366-2A37-49EE-9AAC-081D63CCC36B}" type="sibTrans" cxnId="{BCF22938-59FA-414A-8E96-B956FF478F0E}">
      <dgm:prSet/>
      <dgm:spPr/>
      <dgm:t>
        <a:bodyPr/>
        <a:lstStyle/>
        <a:p>
          <a:endParaRPr lang="en-UG"/>
        </a:p>
      </dgm:t>
    </dgm:pt>
    <dgm:pt modelId="{531C769B-C178-4340-88BE-4704ED2C5847}" type="pres">
      <dgm:prSet presAssocID="{514943CD-E564-4495-A54F-2C25A91EF4F5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09CBD2E0-F764-463F-8BE8-5B3B143B85B5}" type="pres">
      <dgm:prSet presAssocID="{FEFF358E-DB2D-4F6E-BDB6-75FCF2937D29}" presName="circle1" presStyleLbl="node1" presStyleIdx="0" presStyleCnt="3"/>
      <dgm:spPr/>
    </dgm:pt>
    <dgm:pt modelId="{7E0F284C-8248-4621-967D-626504777481}" type="pres">
      <dgm:prSet presAssocID="{FEFF358E-DB2D-4F6E-BDB6-75FCF2937D29}" presName="space" presStyleCnt="0"/>
      <dgm:spPr/>
    </dgm:pt>
    <dgm:pt modelId="{CFEAF094-772F-4198-B0B7-33FDE763F004}" type="pres">
      <dgm:prSet presAssocID="{FEFF358E-DB2D-4F6E-BDB6-75FCF2937D29}" presName="rect1" presStyleLbl="alignAcc1" presStyleIdx="0" presStyleCnt="3"/>
      <dgm:spPr/>
    </dgm:pt>
    <dgm:pt modelId="{3FCF12F5-BCE0-4A4B-8C04-28D47D3E7D69}" type="pres">
      <dgm:prSet presAssocID="{97ADA5FC-904B-4DF4-96C2-0A780784713B}" presName="vertSpace2" presStyleLbl="node1" presStyleIdx="0" presStyleCnt="3"/>
      <dgm:spPr/>
    </dgm:pt>
    <dgm:pt modelId="{AFF895B2-7140-4C33-B3D3-4F45F9D3415C}" type="pres">
      <dgm:prSet presAssocID="{97ADA5FC-904B-4DF4-96C2-0A780784713B}" presName="circle2" presStyleLbl="node1" presStyleIdx="1" presStyleCnt="3"/>
      <dgm:spPr/>
    </dgm:pt>
    <dgm:pt modelId="{FD67CCF3-203C-4E2A-83FF-F9FC7262D819}" type="pres">
      <dgm:prSet presAssocID="{97ADA5FC-904B-4DF4-96C2-0A780784713B}" presName="rect2" presStyleLbl="alignAcc1" presStyleIdx="1" presStyleCnt="3"/>
      <dgm:spPr/>
    </dgm:pt>
    <dgm:pt modelId="{35712D3D-C484-4092-B784-4AA48D2AD727}" type="pres">
      <dgm:prSet presAssocID="{C5496EA2-2BD1-460F-986F-A05261A325BF}" presName="vertSpace3" presStyleLbl="node1" presStyleIdx="1" presStyleCnt="3"/>
      <dgm:spPr/>
    </dgm:pt>
    <dgm:pt modelId="{3F0BF2D8-45C5-4EEE-B4D4-11EAE0424D8E}" type="pres">
      <dgm:prSet presAssocID="{C5496EA2-2BD1-460F-986F-A05261A325BF}" presName="circle3" presStyleLbl="node1" presStyleIdx="2" presStyleCnt="3"/>
      <dgm:spPr>
        <a:solidFill>
          <a:srgbClr val="0072BC"/>
        </a:solidFill>
      </dgm:spPr>
    </dgm:pt>
    <dgm:pt modelId="{77AB639E-A0DD-4A12-AC19-3FFB063D9BD1}" type="pres">
      <dgm:prSet presAssocID="{C5496EA2-2BD1-460F-986F-A05261A325BF}" presName="rect3" presStyleLbl="alignAcc1" presStyleIdx="2" presStyleCnt="3"/>
      <dgm:spPr/>
    </dgm:pt>
    <dgm:pt modelId="{2CA6B8F6-0A2E-464F-93C7-3594799085EC}" type="pres">
      <dgm:prSet presAssocID="{FEFF358E-DB2D-4F6E-BDB6-75FCF2937D29}" presName="rect1ParTx" presStyleLbl="alignAcc1" presStyleIdx="2" presStyleCnt="3">
        <dgm:presLayoutVars>
          <dgm:chMax val="1"/>
          <dgm:bulletEnabled val="1"/>
        </dgm:presLayoutVars>
      </dgm:prSet>
      <dgm:spPr/>
    </dgm:pt>
    <dgm:pt modelId="{FAC75778-09CE-4C5D-A89D-292BA6B736DC}" type="pres">
      <dgm:prSet presAssocID="{FEFF358E-DB2D-4F6E-BDB6-75FCF2937D29}" presName="rect1ChTx" presStyleLbl="alignAcc1" presStyleIdx="2" presStyleCnt="3">
        <dgm:presLayoutVars>
          <dgm:bulletEnabled val="1"/>
        </dgm:presLayoutVars>
      </dgm:prSet>
      <dgm:spPr/>
    </dgm:pt>
    <dgm:pt modelId="{B117F191-F7B2-4709-A422-EAE2C002FBB3}" type="pres">
      <dgm:prSet presAssocID="{97ADA5FC-904B-4DF4-96C2-0A780784713B}" presName="rect2ParTx" presStyleLbl="alignAcc1" presStyleIdx="2" presStyleCnt="3">
        <dgm:presLayoutVars>
          <dgm:chMax val="1"/>
          <dgm:bulletEnabled val="1"/>
        </dgm:presLayoutVars>
      </dgm:prSet>
      <dgm:spPr/>
    </dgm:pt>
    <dgm:pt modelId="{1F748DED-7AC9-403F-8C94-EBF4DC1E7AA0}" type="pres">
      <dgm:prSet presAssocID="{97ADA5FC-904B-4DF4-96C2-0A780784713B}" presName="rect2ChTx" presStyleLbl="alignAcc1" presStyleIdx="2" presStyleCnt="3">
        <dgm:presLayoutVars>
          <dgm:bulletEnabled val="1"/>
        </dgm:presLayoutVars>
      </dgm:prSet>
      <dgm:spPr/>
    </dgm:pt>
    <dgm:pt modelId="{76B6FF0B-9477-4ACD-A21B-4686C94E6959}" type="pres">
      <dgm:prSet presAssocID="{C5496EA2-2BD1-460F-986F-A05261A325BF}" presName="rect3ParTx" presStyleLbl="alignAcc1" presStyleIdx="2" presStyleCnt="3">
        <dgm:presLayoutVars>
          <dgm:chMax val="1"/>
          <dgm:bulletEnabled val="1"/>
        </dgm:presLayoutVars>
      </dgm:prSet>
      <dgm:spPr/>
    </dgm:pt>
    <dgm:pt modelId="{33F3241B-D428-4548-834E-D3F0C8D54CF3}" type="pres">
      <dgm:prSet presAssocID="{C5496EA2-2BD1-460F-986F-A05261A325BF}" presName="rect3ChTx" presStyleLbl="alignAcc1" presStyleIdx="2" presStyleCnt="3">
        <dgm:presLayoutVars>
          <dgm:bulletEnabled val="1"/>
        </dgm:presLayoutVars>
      </dgm:prSet>
      <dgm:spPr/>
    </dgm:pt>
  </dgm:ptLst>
  <dgm:cxnLst>
    <dgm:cxn modelId="{F1FD7D03-3C7F-4D85-BE97-06D590248845}" type="presOf" srcId="{4E471DA3-AE34-4A6F-A9F5-4E99604E83F6}" destId="{1F748DED-7AC9-403F-8C94-EBF4DC1E7AA0}" srcOrd="0" destOrd="0" presId="urn:microsoft.com/office/officeart/2005/8/layout/target3"/>
    <dgm:cxn modelId="{FAD72705-133F-4EBE-AC40-44ADCF366472}" type="presOf" srcId="{A785D20F-F03B-4AD2-A764-22ADD9A72F75}" destId="{FAC75778-09CE-4C5D-A89D-292BA6B736DC}" srcOrd="0" destOrd="0" presId="urn:microsoft.com/office/officeart/2005/8/layout/target3"/>
    <dgm:cxn modelId="{80E8260F-4FAC-41F5-892D-2499A2EA22DD}" srcId="{514943CD-E564-4495-A54F-2C25A91EF4F5}" destId="{C5496EA2-2BD1-460F-986F-A05261A325BF}" srcOrd="2" destOrd="0" parTransId="{51053A30-5B74-43E5-8A85-243B32291F0C}" sibTransId="{29140033-7163-4E8C-AD09-4BC6A0975A30}"/>
    <dgm:cxn modelId="{C4D0AF19-EE06-4202-9109-D29B638CDDFE}" srcId="{514943CD-E564-4495-A54F-2C25A91EF4F5}" destId="{97ADA5FC-904B-4DF4-96C2-0A780784713B}" srcOrd="1" destOrd="0" parTransId="{3D01A5AD-0F53-4180-AF4F-0F0E263F24B9}" sibTransId="{F3A02D8E-BB63-4F3B-B136-CF3C7FFF9B8B}"/>
    <dgm:cxn modelId="{86F2A632-4F5A-41CA-BA79-EB28448B0FC8}" type="presOf" srcId="{97ADA5FC-904B-4DF4-96C2-0A780784713B}" destId="{FD67CCF3-203C-4E2A-83FF-F9FC7262D819}" srcOrd="0" destOrd="0" presId="urn:microsoft.com/office/officeart/2005/8/layout/target3"/>
    <dgm:cxn modelId="{E93AF736-3EF1-4425-8D04-E8DFC562D2F9}" type="presOf" srcId="{C5496EA2-2BD1-460F-986F-A05261A325BF}" destId="{76B6FF0B-9477-4ACD-A21B-4686C94E6959}" srcOrd="1" destOrd="0" presId="urn:microsoft.com/office/officeart/2005/8/layout/target3"/>
    <dgm:cxn modelId="{86B37137-4F8F-46E1-A77D-3A4901691EF5}" type="presOf" srcId="{514943CD-E564-4495-A54F-2C25A91EF4F5}" destId="{531C769B-C178-4340-88BE-4704ED2C5847}" srcOrd="0" destOrd="0" presId="urn:microsoft.com/office/officeart/2005/8/layout/target3"/>
    <dgm:cxn modelId="{BCF22938-59FA-414A-8E96-B956FF478F0E}" srcId="{C5496EA2-2BD1-460F-986F-A05261A325BF}" destId="{761B5EC0-1189-4FC7-B53B-CC121AB45D8F}" srcOrd="0" destOrd="0" parTransId="{097964D5-A006-4B64-98DA-F772CD51B14E}" sibTransId="{3A7B2366-2A37-49EE-9AAC-081D63CCC36B}"/>
    <dgm:cxn modelId="{1BC17845-5F45-4978-9CA8-DFDC0046E109}" type="presOf" srcId="{97ADA5FC-904B-4DF4-96C2-0A780784713B}" destId="{B117F191-F7B2-4709-A422-EAE2C002FBB3}" srcOrd="1" destOrd="0" presId="urn:microsoft.com/office/officeart/2005/8/layout/target3"/>
    <dgm:cxn modelId="{E30F5748-DC79-47D3-8DB5-89E44F0DE423}" type="presOf" srcId="{FEFF358E-DB2D-4F6E-BDB6-75FCF2937D29}" destId="{CFEAF094-772F-4198-B0B7-33FDE763F004}" srcOrd="0" destOrd="0" presId="urn:microsoft.com/office/officeart/2005/8/layout/target3"/>
    <dgm:cxn modelId="{8BD8D697-2E66-4D60-B839-B80C91D9B7E1}" srcId="{FEFF358E-DB2D-4F6E-BDB6-75FCF2937D29}" destId="{A785D20F-F03B-4AD2-A764-22ADD9A72F75}" srcOrd="0" destOrd="0" parTransId="{C8011061-1EAB-4BBF-9A19-4F04D43AC9C7}" sibTransId="{AC04F85D-4859-439C-A1ED-D1369217EA73}"/>
    <dgm:cxn modelId="{3FC786BF-624F-4554-AA45-DA2D08E8C004}" srcId="{97ADA5FC-904B-4DF4-96C2-0A780784713B}" destId="{4E471DA3-AE34-4A6F-A9F5-4E99604E83F6}" srcOrd="0" destOrd="0" parTransId="{2B5F54D6-852F-4AFD-AE12-92E4100EAC29}" sibTransId="{D8E21121-74B4-4982-A24F-9B4D887D3F33}"/>
    <dgm:cxn modelId="{18CBEFD8-9437-4F8C-81F5-EF1F2594D5E6}" type="presOf" srcId="{761B5EC0-1189-4FC7-B53B-CC121AB45D8F}" destId="{33F3241B-D428-4548-834E-D3F0C8D54CF3}" srcOrd="0" destOrd="0" presId="urn:microsoft.com/office/officeart/2005/8/layout/target3"/>
    <dgm:cxn modelId="{609B52E0-10D5-4510-9499-0AF416A772B4}" srcId="{514943CD-E564-4495-A54F-2C25A91EF4F5}" destId="{FEFF358E-DB2D-4F6E-BDB6-75FCF2937D29}" srcOrd="0" destOrd="0" parTransId="{AFB58146-23CD-457C-944E-546C0B77912B}" sibTransId="{972FB25E-EF64-4C8C-9A2F-05C1812D9AE5}"/>
    <dgm:cxn modelId="{34C060E2-BEB9-4E1D-869B-2CB89D336DD7}" type="presOf" srcId="{C5496EA2-2BD1-460F-986F-A05261A325BF}" destId="{77AB639E-A0DD-4A12-AC19-3FFB063D9BD1}" srcOrd="0" destOrd="0" presId="urn:microsoft.com/office/officeart/2005/8/layout/target3"/>
    <dgm:cxn modelId="{DE6776F4-5822-4581-AFD0-ADD8B3795B10}" type="presOf" srcId="{FEFF358E-DB2D-4F6E-BDB6-75FCF2937D29}" destId="{2CA6B8F6-0A2E-464F-93C7-3594799085EC}" srcOrd="1" destOrd="0" presId="urn:microsoft.com/office/officeart/2005/8/layout/target3"/>
    <dgm:cxn modelId="{6CA1DAB2-1A21-44FA-8FD9-7166C2FA655A}" type="presParOf" srcId="{531C769B-C178-4340-88BE-4704ED2C5847}" destId="{09CBD2E0-F764-463F-8BE8-5B3B143B85B5}" srcOrd="0" destOrd="0" presId="urn:microsoft.com/office/officeart/2005/8/layout/target3"/>
    <dgm:cxn modelId="{43BC9DA0-32A6-41B0-A7F6-72F7BD8EA967}" type="presParOf" srcId="{531C769B-C178-4340-88BE-4704ED2C5847}" destId="{7E0F284C-8248-4621-967D-626504777481}" srcOrd="1" destOrd="0" presId="urn:microsoft.com/office/officeart/2005/8/layout/target3"/>
    <dgm:cxn modelId="{14765D55-BFEE-4F24-8885-C62C9D2CF7B5}" type="presParOf" srcId="{531C769B-C178-4340-88BE-4704ED2C5847}" destId="{CFEAF094-772F-4198-B0B7-33FDE763F004}" srcOrd="2" destOrd="0" presId="urn:microsoft.com/office/officeart/2005/8/layout/target3"/>
    <dgm:cxn modelId="{842AFE1D-D9D9-4606-847A-EA793E7D4C74}" type="presParOf" srcId="{531C769B-C178-4340-88BE-4704ED2C5847}" destId="{3FCF12F5-BCE0-4A4B-8C04-28D47D3E7D69}" srcOrd="3" destOrd="0" presId="urn:microsoft.com/office/officeart/2005/8/layout/target3"/>
    <dgm:cxn modelId="{1508E6E2-5FD7-468C-95B1-45AC3AFA8C87}" type="presParOf" srcId="{531C769B-C178-4340-88BE-4704ED2C5847}" destId="{AFF895B2-7140-4C33-B3D3-4F45F9D3415C}" srcOrd="4" destOrd="0" presId="urn:microsoft.com/office/officeart/2005/8/layout/target3"/>
    <dgm:cxn modelId="{AEA5423F-F6BA-4D3A-929A-4BEA8F6B449C}" type="presParOf" srcId="{531C769B-C178-4340-88BE-4704ED2C5847}" destId="{FD67CCF3-203C-4E2A-83FF-F9FC7262D819}" srcOrd="5" destOrd="0" presId="urn:microsoft.com/office/officeart/2005/8/layout/target3"/>
    <dgm:cxn modelId="{1A0DF263-7E12-4E0C-AED1-C182DD8713B3}" type="presParOf" srcId="{531C769B-C178-4340-88BE-4704ED2C5847}" destId="{35712D3D-C484-4092-B784-4AA48D2AD727}" srcOrd="6" destOrd="0" presId="urn:microsoft.com/office/officeart/2005/8/layout/target3"/>
    <dgm:cxn modelId="{31EAAF93-A438-4B08-B157-DDEB5AA470BF}" type="presParOf" srcId="{531C769B-C178-4340-88BE-4704ED2C5847}" destId="{3F0BF2D8-45C5-4EEE-B4D4-11EAE0424D8E}" srcOrd="7" destOrd="0" presId="urn:microsoft.com/office/officeart/2005/8/layout/target3"/>
    <dgm:cxn modelId="{80972727-30F4-41E8-B44A-6790DF0B0F97}" type="presParOf" srcId="{531C769B-C178-4340-88BE-4704ED2C5847}" destId="{77AB639E-A0DD-4A12-AC19-3FFB063D9BD1}" srcOrd="8" destOrd="0" presId="urn:microsoft.com/office/officeart/2005/8/layout/target3"/>
    <dgm:cxn modelId="{ACB6BD2F-EF59-419A-8FB6-87ACB5D2902D}" type="presParOf" srcId="{531C769B-C178-4340-88BE-4704ED2C5847}" destId="{2CA6B8F6-0A2E-464F-93C7-3594799085EC}" srcOrd="9" destOrd="0" presId="urn:microsoft.com/office/officeart/2005/8/layout/target3"/>
    <dgm:cxn modelId="{55C20685-A30A-464F-BA8A-5C14C936676F}" type="presParOf" srcId="{531C769B-C178-4340-88BE-4704ED2C5847}" destId="{FAC75778-09CE-4C5D-A89D-292BA6B736DC}" srcOrd="10" destOrd="0" presId="urn:microsoft.com/office/officeart/2005/8/layout/target3"/>
    <dgm:cxn modelId="{9F3E6D98-C419-4BB4-BE05-A22753D56AF8}" type="presParOf" srcId="{531C769B-C178-4340-88BE-4704ED2C5847}" destId="{B117F191-F7B2-4709-A422-EAE2C002FBB3}" srcOrd="11" destOrd="0" presId="urn:microsoft.com/office/officeart/2005/8/layout/target3"/>
    <dgm:cxn modelId="{4D249C9B-A6E5-4CB1-8668-BFA4A86BDFF1}" type="presParOf" srcId="{531C769B-C178-4340-88BE-4704ED2C5847}" destId="{1F748DED-7AC9-403F-8C94-EBF4DC1E7AA0}" srcOrd="12" destOrd="0" presId="urn:microsoft.com/office/officeart/2005/8/layout/target3"/>
    <dgm:cxn modelId="{6D9AB273-0F4D-47DD-AEC7-EE89DA20FAD0}" type="presParOf" srcId="{531C769B-C178-4340-88BE-4704ED2C5847}" destId="{76B6FF0B-9477-4ACD-A21B-4686C94E6959}" srcOrd="13" destOrd="0" presId="urn:microsoft.com/office/officeart/2005/8/layout/target3"/>
    <dgm:cxn modelId="{CFD01521-4BE5-4EDC-8A80-7A48FB67C58A}" type="presParOf" srcId="{531C769B-C178-4340-88BE-4704ED2C5847}" destId="{33F3241B-D428-4548-834E-D3F0C8D54CF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1699CF-5024-4ABA-86EB-A314E576AE7B}">
      <dsp:nvSpPr>
        <dsp:cNvPr id="0" name=""/>
        <dsp:cNvSpPr/>
      </dsp:nvSpPr>
      <dsp:spPr>
        <a:xfrm>
          <a:off x="1175642" y="525590"/>
          <a:ext cx="3516115" cy="3516115"/>
        </a:xfrm>
        <a:prstGeom prst="blockArc">
          <a:avLst>
            <a:gd name="adj1" fmla="val 9000000"/>
            <a:gd name="adj2" fmla="val 16200000"/>
            <a:gd name="adj3" fmla="val 4632"/>
          </a:avLst>
        </a:prstGeom>
        <a:solidFill>
          <a:srgbClr val="0072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796FC3-9537-42DE-9D5B-E5EEEC573A78}">
      <dsp:nvSpPr>
        <dsp:cNvPr id="0" name=""/>
        <dsp:cNvSpPr/>
      </dsp:nvSpPr>
      <dsp:spPr>
        <a:xfrm>
          <a:off x="1175642" y="525590"/>
          <a:ext cx="3516115" cy="3516115"/>
        </a:xfrm>
        <a:prstGeom prst="blockArc">
          <a:avLst>
            <a:gd name="adj1" fmla="val 1800000"/>
            <a:gd name="adj2" fmla="val 9000000"/>
            <a:gd name="adj3" fmla="val 46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DEFC90-B6F5-416D-B6C1-43B7E19C351D}">
      <dsp:nvSpPr>
        <dsp:cNvPr id="0" name=""/>
        <dsp:cNvSpPr/>
      </dsp:nvSpPr>
      <dsp:spPr>
        <a:xfrm>
          <a:off x="1175642" y="525590"/>
          <a:ext cx="3516115" cy="3516115"/>
        </a:xfrm>
        <a:prstGeom prst="blockArc">
          <a:avLst>
            <a:gd name="adj1" fmla="val 16200000"/>
            <a:gd name="adj2" fmla="val 1800000"/>
            <a:gd name="adj3" fmla="val 4632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2FB94-44D3-4E58-ADB6-29334CBF5483}">
      <dsp:nvSpPr>
        <dsp:cNvPr id="0" name=""/>
        <dsp:cNvSpPr/>
      </dsp:nvSpPr>
      <dsp:spPr>
        <a:xfrm>
          <a:off x="2125786" y="1475734"/>
          <a:ext cx="1615826" cy="16158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University Trinity Roles</a:t>
          </a:r>
          <a:endParaRPr lang="en-UG" sz="1900" kern="1200" dirty="0"/>
        </a:p>
      </dsp:txBody>
      <dsp:txXfrm>
        <a:off x="2362418" y="1712366"/>
        <a:ext cx="1142562" cy="1142562"/>
      </dsp:txXfrm>
    </dsp:sp>
    <dsp:sp modelId="{6382C334-A570-4FA1-A5AC-A975A90D16DE}">
      <dsp:nvSpPr>
        <dsp:cNvPr id="0" name=""/>
        <dsp:cNvSpPr/>
      </dsp:nvSpPr>
      <dsp:spPr>
        <a:xfrm>
          <a:off x="2368160" y="769"/>
          <a:ext cx="1131078" cy="11310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Teaching</a:t>
          </a:r>
          <a:endParaRPr lang="en-UG" sz="1400" kern="1200" dirty="0"/>
        </a:p>
      </dsp:txBody>
      <dsp:txXfrm>
        <a:off x="2533803" y="166412"/>
        <a:ext cx="799792" cy="799792"/>
      </dsp:txXfrm>
    </dsp:sp>
    <dsp:sp modelId="{EB788B80-8FB3-4911-800B-82BB08ED54DC}">
      <dsp:nvSpPr>
        <dsp:cNvPr id="0" name=""/>
        <dsp:cNvSpPr/>
      </dsp:nvSpPr>
      <dsp:spPr>
        <a:xfrm>
          <a:off x="3855419" y="2576778"/>
          <a:ext cx="1131078" cy="1131078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</a:t>
          </a:r>
          <a:endParaRPr lang="en-UG" sz="1400" kern="1200" dirty="0"/>
        </a:p>
      </dsp:txBody>
      <dsp:txXfrm>
        <a:off x="4021062" y="2742421"/>
        <a:ext cx="799792" cy="799792"/>
      </dsp:txXfrm>
    </dsp:sp>
    <dsp:sp modelId="{822DC800-1C6B-40AF-9F07-4A7B1B2BAE2D}">
      <dsp:nvSpPr>
        <dsp:cNvPr id="0" name=""/>
        <dsp:cNvSpPr/>
      </dsp:nvSpPr>
      <dsp:spPr>
        <a:xfrm>
          <a:off x="880901" y="2576778"/>
          <a:ext cx="1131078" cy="1131078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Service</a:t>
          </a:r>
          <a:endParaRPr lang="en-UG" sz="1400" kern="1200" dirty="0"/>
        </a:p>
      </dsp:txBody>
      <dsp:txXfrm>
        <a:off x="1046544" y="2742421"/>
        <a:ext cx="799792" cy="7997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53E05-630E-4420-8C3E-7AB05D4F04E9}">
      <dsp:nvSpPr>
        <dsp:cNvPr id="0" name=""/>
        <dsp:cNvSpPr/>
      </dsp:nvSpPr>
      <dsp:spPr>
        <a:xfrm>
          <a:off x="1327541" y="788724"/>
          <a:ext cx="5269717" cy="5269717"/>
        </a:xfrm>
        <a:prstGeom prst="blockArc">
          <a:avLst>
            <a:gd name="adj1" fmla="val 11880000"/>
            <a:gd name="adj2" fmla="val 16200000"/>
            <a:gd name="adj3" fmla="val 4633"/>
          </a:avLst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560E8-C285-448E-A471-6B2E6E5AB663}">
      <dsp:nvSpPr>
        <dsp:cNvPr id="0" name=""/>
        <dsp:cNvSpPr/>
      </dsp:nvSpPr>
      <dsp:spPr>
        <a:xfrm>
          <a:off x="1327541" y="788724"/>
          <a:ext cx="5269717" cy="5269717"/>
        </a:xfrm>
        <a:prstGeom prst="blockArc">
          <a:avLst>
            <a:gd name="adj1" fmla="val 7560000"/>
            <a:gd name="adj2" fmla="val 11880000"/>
            <a:gd name="adj3" fmla="val 4633"/>
          </a:avLst>
        </a:prstGeom>
        <a:solidFill>
          <a:srgbClr val="F36813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AAC51F-F3A2-464E-9206-FD1D05FC791D}">
      <dsp:nvSpPr>
        <dsp:cNvPr id="0" name=""/>
        <dsp:cNvSpPr/>
      </dsp:nvSpPr>
      <dsp:spPr>
        <a:xfrm>
          <a:off x="1327541" y="788724"/>
          <a:ext cx="5269717" cy="5269717"/>
        </a:xfrm>
        <a:prstGeom prst="blockArc">
          <a:avLst>
            <a:gd name="adj1" fmla="val 3240000"/>
            <a:gd name="adj2" fmla="val 7560000"/>
            <a:gd name="adj3" fmla="val 4633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BE886-76C9-412C-9368-9F5534FF7DBC}">
      <dsp:nvSpPr>
        <dsp:cNvPr id="0" name=""/>
        <dsp:cNvSpPr/>
      </dsp:nvSpPr>
      <dsp:spPr>
        <a:xfrm>
          <a:off x="1327541" y="788724"/>
          <a:ext cx="5269717" cy="5269717"/>
        </a:xfrm>
        <a:prstGeom prst="blockArc">
          <a:avLst>
            <a:gd name="adj1" fmla="val 20520000"/>
            <a:gd name="adj2" fmla="val 3240000"/>
            <a:gd name="adj3" fmla="val 4633"/>
          </a:avLst>
        </a:prstGeom>
        <a:solidFill>
          <a:srgbClr val="0072BC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354EF3-6CF0-4A91-8AEA-09169136EB11}">
      <dsp:nvSpPr>
        <dsp:cNvPr id="0" name=""/>
        <dsp:cNvSpPr/>
      </dsp:nvSpPr>
      <dsp:spPr>
        <a:xfrm>
          <a:off x="1327541" y="788724"/>
          <a:ext cx="5269717" cy="5269717"/>
        </a:xfrm>
        <a:prstGeom prst="blockArc">
          <a:avLst>
            <a:gd name="adj1" fmla="val 16200000"/>
            <a:gd name="adj2" fmla="val 20520000"/>
            <a:gd name="adj3" fmla="val 4633"/>
          </a:avLst>
        </a:prstGeom>
        <a:solidFill>
          <a:srgbClr val="0C8C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6FD718-52C7-4B0C-AE0A-21EDC8B76DF4}">
      <dsp:nvSpPr>
        <dsp:cNvPr id="0" name=""/>
        <dsp:cNvSpPr/>
      </dsp:nvSpPr>
      <dsp:spPr>
        <a:xfrm>
          <a:off x="2751236" y="2212419"/>
          <a:ext cx="2422326" cy="24223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The Modern</a:t>
          </a:r>
        </a:p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University</a:t>
          </a:r>
          <a:endParaRPr lang="en-UG" sz="2900" kern="1200" dirty="0"/>
        </a:p>
      </dsp:txBody>
      <dsp:txXfrm>
        <a:off x="3105977" y="2567160"/>
        <a:ext cx="1712844" cy="1712844"/>
      </dsp:txXfrm>
    </dsp:sp>
    <dsp:sp modelId="{39C5F56C-4E73-499C-A6D3-E96AFAA65A43}">
      <dsp:nvSpPr>
        <dsp:cNvPr id="0" name=""/>
        <dsp:cNvSpPr/>
      </dsp:nvSpPr>
      <dsp:spPr>
        <a:xfrm>
          <a:off x="3114585" y="1952"/>
          <a:ext cx="1695628" cy="1695628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Teaching</a:t>
          </a:r>
          <a:endParaRPr lang="en-UG" sz="1400" kern="1200" dirty="0"/>
        </a:p>
      </dsp:txBody>
      <dsp:txXfrm>
        <a:off x="3362904" y="250271"/>
        <a:ext cx="1198990" cy="1198990"/>
      </dsp:txXfrm>
    </dsp:sp>
    <dsp:sp modelId="{F16F3001-9A5B-49AB-B82F-0D25204F9125}">
      <dsp:nvSpPr>
        <dsp:cNvPr id="0" name=""/>
        <dsp:cNvSpPr/>
      </dsp:nvSpPr>
      <dsp:spPr>
        <a:xfrm>
          <a:off x="5562430" y="1780415"/>
          <a:ext cx="1695628" cy="16956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Research</a:t>
          </a:r>
          <a:endParaRPr lang="en-UG" sz="1400" kern="1200" dirty="0"/>
        </a:p>
      </dsp:txBody>
      <dsp:txXfrm>
        <a:off x="5810749" y="2028734"/>
        <a:ext cx="1198990" cy="1198990"/>
      </dsp:txXfrm>
    </dsp:sp>
    <dsp:sp modelId="{E2107269-9C7D-4CDF-BC2F-F88997946EF4}">
      <dsp:nvSpPr>
        <dsp:cNvPr id="0" name=""/>
        <dsp:cNvSpPr/>
      </dsp:nvSpPr>
      <dsp:spPr>
        <a:xfrm>
          <a:off x="4627436" y="4658029"/>
          <a:ext cx="1695628" cy="1695628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Service</a:t>
          </a:r>
          <a:endParaRPr lang="en-UG" sz="1400" kern="1200" dirty="0"/>
        </a:p>
      </dsp:txBody>
      <dsp:txXfrm>
        <a:off x="4875755" y="4906348"/>
        <a:ext cx="1198990" cy="1198990"/>
      </dsp:txXfrm>
    </dsp:sp>
    <dsp:sp modelId="{EA3A2709-3FC3-4CFF-82B8-85E1186D9716}">
      <dsp:nvSpPr>
        <dsp:cNvPr id="0" name=""/>
        <dsp:cNvSpPr/>
      </dsp:nvSpPr>
      <dsp:spPr>
        <a:xfrm>
          <a:off x="1601734" y="4658029"/>
          <a:ext cx="1695628" cy="1695628"/>
        </a:xfrm>
        <a:prstGeom prst="ellipse">
          <a:avLst/>
        </a:prstGeom>
        <a:solidFill>
          <a:srgbClr val="F3681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Innovation</a:t>
          </a:r>
          <a:endParaRPr lang="en-UG" sz="1400" kern="1200" dirty="0"/>
        </a:p>
      </dsp:txBody>
      <dsp:txXfrm>
        <a:off x="1850053" y="4906348"/>
        <a:ext cx="1198990" cy="1198990"/>
      </dsp:txXfrm>
    </dsp:sp>
    <dsp:sp modelId="{23BAF407-0821-40C6-8D92-965B8F8620FA}">
      <dsp:nvSpPr>
        <dsp:cNvPr id="0" name=""/>
        <dsp:cNvSpPr/>
      </dsp:nvSpPr>
      <dsp:spPr>
        <a:xfrm>
          <a:off x="666741" y="1780415"/>
          <a:ext cx="1695628" cy="1695628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Knowledge Dissemination</a:t>
          </a:r>
          <a:endParaRPr lang="en-UG" sz="1400" kern="1200" dirty="0"/>
        </a:p>
      </dsp:txBody>
      <dsp:txXfrm>
        <a:off x="915060" y="2028734"/>
        <a:ext cx="1198990" cy="11989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1CED88-6FFE-4F10-A4CB-B75344F80B7F}">
      <dsp:nvSpPr>
        <dsp:cNvPr id="0" name=""/>
        <dsp:cNvSpPr/>
      </dsp:nvSpPr>
      <dsp:spPr>
        <a:xfrm rot="16200000">
          <a:off x="1279105" y="-1279105"/>
          <a:ext cx="2345266" cy="4903478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Fostering entrepreneurship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Universities embrace entrepreneurship as part of the academic experience, creating cultures where innovative thinking is inspired and nurtured.</a:t>
          </a:r>
          <a:endParaRPr lang="en-UG" sz="1500" kern="1200" dirty="0"/>
        </a:p>
      </dsp:txBody>
      <dsp:txXfrm rot="5400000">
        <a:off x="0" y="0"/>
        <a:ext cx="4903478" cy="1758949"/>
      </dsp:txXfrm>
    </dsp:sp>
    <dsp:sp modelId="{13CFD4F9-9D90-41AA-AEB2-8CFB0973D7D7}">
      <dsp:nvSpPr>
        <dsp:cNvPr id="0" name=""/>
        <dsp:cNvSpPr/>
      </dsp:nvSpPr>
      <dsp:spPr>
        <a:xfrm>
          <a:off x="4903478" y="0"/>
          <a:ext cx="4903478" cy="2345266"/>
        </a:xfrm>
        <a:prstGeom prst="round1Rect">
          <a:avLst/>
        </a:prstGeom>
        <a:solidFill>
          <a:schemeClr val="accent2">
            <a:hueOff val="-2179998"/>
            <a:satOff val="1408"/>
            <a:lumOff val="130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b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Encouraging collaboration with the private sector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Universities develop new partnerships with leading companies, foundations, and other research-intensive institutions.</a:t>
          </a:r>
          <a:endParaRPr lang="en-UG" sz="1500" kern="1200" dirty="0"/>
        </a:p>
      </dsp:txBody>
      <dsp:txXfrm>
        <a:off x="4903478" y="0"/>
        <a:ext cx="4903478" cy="1758949"/>
      </dsp:txXfrm>
    </dsp:sp>
    <dsp:sp modelId="{38DE9CFA-8E76-45B2-8ADD-6BC5F0A1A2D6}">
      <dsp:nvSpPr>
        <dsp:cNvPr id="0" name=""/>
        <dsp:cNvSpPr/>
      </dsp:nvSpPr>
      <dsp:spPr>
        <a:xfrm rot="10800000">
          <a:off x="0" y="2345266"/>
          <a:ext cx="4903478" cy="2345266"/>
        </a:xfrm>
        <a:prstGeom prst="round1Rect">
          <a:avLst/>
        </a:prstGeom>
        <a:solidFill>
          <a:srgbClr val="0072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Promoting diversity and inclusion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Universities focusing on incorporating diverse perspectives into their work.</a:t>
          </a:r>
          <a:endParaRPr lang="en-UG" sz="1500" kern="1200" dirty="0"/>
        </a:p>
      </dsp:txBody>
      <dsp:txXfrm rot="10800000">
        <a:off x="0" y="2931583"/>
        <a:ext cx="4903478" cy="1758949"/>
      </dsp:txXfrm>
    </dsp:sp>
    <dsp:sp modelId="{4F3C845C-B8C2-4F81-A52C-94FDD462E568}">
      <dsp:nvSpPr>
        <dsp:cNvPr id="0" name=""/>
        <dsp:cNvSpPr/>
      </dsp:nvSpPr>
      <dsp:spPr>
        <a:xfrm rot="5400000">
          <a:off x="6182584" y="1066160"/>
          <a:ext cx="2345266" cy="4903478"/>
        </a:xfrm>
        <a:prstGeom prst="round1Rect">
          <a:avLst/>
        </a:prstGeom>
        <a:solidFill>
          <a:schemeClr val="accent2">
            <a:hueOff val="-6539995"/>
            <a:satOff val="4223"/>
            <a:lumOff val="3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solidFill>
                <a:srgbClr val="003366"/>
              </a:solidFill>
            </a:rPr>
            <a:t>Exploring the nexus of technology and society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rgbClr val="003366"/>
              </a:solidFill>
            </a:rPr>
            <a:t>provide the ethicists, artists, and philosophers who can point the way; the policy experts and economists who can draw the map; and the cognitive scientists and sociologists who help ensure the destination is designed for people as well as machines.</a:t>
          </a:r>
          <a:endParaRPr lang="en-UG" sz="1500" kern="1200" dirty="0">
            <a:solidFill>
              <a:srgbClr val="003366"/>
            </a:solidFill>
          </a:endParaRPr>
        </a:p>
      </dsp:txBody>
      <dsp:txXfrm rot="-5400000">
        <a:off x="4903478" y="2931582"/>
        <a:ext cx="4903478" cy="1758949"/>
      </dsp:txXfrm>
    </dsp:sp>
    <dsp:sp modelId="{B90CDBC2-FA0C-4E32-B343-95163F15F8C6}">
      <dsp:nvSpPr>
        <dsp:cNvPr id="0" name=""/>
        <dsp:cNvSpPr/>
      </dsp:nvSpPr>
      <dsp:spPr>
        <a:xfrm>
          <a:off x="3432434" y="1758949"/>
          <a:ext cx="2942087" cy="1172633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Innovation in Universities</a:t>
          </a:r>
          <a:endParaRPr lang="en-UG" sz="1500" b="1" kern="1200" dirty="0"/>
        </a:p>
      </dsp:txBody>
      <dsp:txXfrm>
        <a:off x="3489677" y="1816192"/>
        <a:ext cx="2827601" cy="1058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BD2E0-F764-463F-8BE8-5B3B143B85B5}">
      <dsp:nvSpPr>
        <dsp:cNvPr id="0" name=""/>
        <dsp:cNvSpPr/>
      </dsp:nvSpPr>
      <dsp:spPr>
        <a:xfrm>
          <a:off x="0" y="171873"/>
          <a:ext cx="5074920" cy="507492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AF094-772F-4198-B0B7-33FDE763F004}">
      <dsp:nvSpPr>
        <dsp:cNvPr id="0" name=""/>
        <dsp:cNvSpPr/>
      </dsp:nvSpPr>
      <dsp:spPr>
        <a:xfrm>
          <a:off x="2537460" y="171873"/>
          <a:ext cx="5920739" cy="50749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Multidisciplinary Research</a:t>
          </a:r>
          <a:endParaRPr lang="en-UG" sz="3000" kern="1200" dirty="0"/>
        </a:p>
      </dsp:txBody>
      <dsp:txXfrm>
        <a:off x="2537460" y="171873"/>
        <a:ext cx="2960369" cy="1522479"/>
      </dsp:txXfrm>
    </dsp:sp>
    <dsp:sp modelId="{AFF895B2-7140-4C33-B3D3-4F45F9D3415C}">
      <dsp:nvSpPr>
        <dsp:cNvPr id="0" name=""/>
        <dsp:cNvSpPr/>
      </dsp:nvSpPr>
      <dsp:spPr>
        <a:xfrm>
          <a:off x="888112" y="1694352"/>
          <a:ext cx="3298694" cy="329869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67CCF3-203C-4E2A-83FF-F9FC7262D819}">
      <dsp:nvSpPr>
        <dsp:cNvPr id="0" name=""/>
        <dsp:cNvSpPr/>
      </dsp:nvSpPr>
      <dsp:spPr>
        <a:xfrm>
          <a:off x="2537460" y="1694352"/>
          <a:ext cx="5920739" cy="329869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Philanthropy</a:t>
          </a:r>
          <a:endParaRPr lang="en-UG" sz="3000" kern="1200" dirty="0"/>
        </a:p>
      </dsp:txBody>
      <dsp:txXfrm>
        <a:off x="2537460" y="1694352"/>
        <a:ext cx="2960369" cy="1522474"/>
      </dsp:txXfrm>
    </dsp:sp>
    <dsp:sp modelId="{3F0BF2D8-45C5-4EEE-B4D4-11EAE0424D8E}">
      <dsp:nvSpPr>
        <dsp:cNvPr id="0" name=""/>
        <dsp:cNvSpPr/>
      </dsp:nvSpPr>
      <dsp:spPr>
        <a:xfrm>
          <a:off x="1776222" y="3216827"/>
          <a:ext cx="1522474" cy="1522474"/>
        </a:xfrm>
        <a:prstGeom prst="pie">
          <a:avLst>
            <a:gd name="adj1" fmla="val 5400000"/>
            <a:gd name="adj2" fmla="val 16200000"/>
          </a:avLst>
        </a:prstGeom>
        <a:solidFill>
          <a:srgbClr val="0072B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AB639E-A0DD-4A12-AC19-3FFB063D9BD1}">
      <dsp:nvSpPr>
        <dsp:cNvPr id="0" name=""/>
        <dsp:cNvSpPr/>
      </dsp:nvSpPr>
      <dsp:spPr>
        <a:xfrm>
          <a:off x="2537460" y="3216827"/>
          <a:ext cx="5920739" cy="1522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External Support</a:t>
          </a:r>
          <a:endParaRPr lang="en-UG" sz="3000" kern="1200" dirty="0"/>
        </a:p>
      </dsp:txBody>
      <dsp:txXfrm>
        <a:off x="2537460" y="3216827"/>
        <a:ext cx="2960369" cy="1522474"/>
      </dsp:txXfrm>
    </dsp:sp>
    <dsp:sp modelId="{FAC75778-09CE-4C5D-A89D-292BA6B736DC}">
      <dsp:nvSpPr>
        <dsp:cNvPr id="0" name=""/>
        <dsp:cNvSpPr/>
      </dsp:nvSpPr>
      <dsp:spPr>
        <a:xfrm>
          <a:off x="5497830" y="171873"/>
          <a:ext cx="2960369" cy="1522479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physical, natural, and social scientist teams pursuing large grant funding-due to the nature of the complex problems being studied</a:t>
          </a:r>
          <a:endParaRPr lang="en-UG" sz="1500" kern="1200" dirty="0"/>
        </a:p>
      </dsp:txBody>
      <dsp:txXfrm>
        <a:off x="5497830" y="171873"/>
        <a:ext cx="2960369" cy="1522479"/>
      </dsp:txXfrm>
    </dsp:sp>
    <dsp:sp modelId="{1F748DED-7AC9-403F-8C94-EBF4DC1E7AA0}">
      <dsp:nvSpPr>
        <dsp:cNvPr id="0" name=""/>
        <dsp:cNvSpPr/>
      </dsp:nvSpPr>
      <dsp:spPr>
        <a:xfrm>
          <a:off x="5497830" y="1694352"/>
          <a:ext cx="2960369" cy="15224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May also be directed toward the support of research and scholarly activity at universities. </a:t>
          </a:r>
          <a:endParaRPr lang="en-UG" sz="1500" kern="1200" dirty="0"/>
        </a:p>
      </dsp:txBody>
      <dsp:txXfrm>
        <a:off x="5497830" y="1694352"/>
        <a:ext cx="2960369" cy="1522474"/>
      </dsp:txXfrm>
    </dsp:sp>
    <dsp:sp modelId="{33F3241B-D428-4548-834E-D3F0C8D54CF3}">
      <dsp:nvSpPr>
        <dsp:cNvPr id="0" name=""/>
        <dsp:cNvSpPr/>
      </dsp:nvSpPr>
      <dsp:spPr>
        <a:xfrm>
          <a:off x="5497830" y="3216827"/>
          <a:ext cx="2960369" cy="152247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500" kern="1200" dirty="0"/>
            <a:t>Support from individual donors, family foundations, private or corporate foundations may be directed to support students, faculty, labs or other facilities, research programs, galleries, centers, and institutes</a:t>
          </a:r>
          <a:endParaRPr lang="en-UG" sz="1500" kern="1200" dirty="0"/>
        </a:p>
      </dsp:txBody>
      <dsp:txXfrm>
        <a:off x="5497830" y="3216827"/>
        <a:ext cx="2960369" cy="1522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303514EC-C640-4E5B-A589-FD6A9255FC2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E0008B1D-DF19-4016-A97E-0C2CD4C5B81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08800308-01E6-4C36-A906-C0E90F7B305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B4570E58-9BE2-4E64-AA33-EAE9F7EB91C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DA2C38-B8E1-4B0C-9382-30FE969EC5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DC4D508-0BDA-4392-A8A9-5C8A954C6AA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D5661F9-3A40-4350-B508-174CD10DEC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A477832-2680-4146-B129-CA652EED11D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19AB2B1-77F2-4E32-84D7-7AE64775ED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D22F337-53A4-4A8C-A619-F3F803FD1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17662F17-B478-49FC-961A-4C9C57486E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56E4F5-54B6-451C-B27D-C8B13795CE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262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C00B57D-0534-490C-8050-AEB68B88BF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928DC2D-C4A1-4724-90DC-18954224F5AA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D6F8D50-2F25-43B8-AF07-D08679C437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8F2755F-759E-452B-827D-A6CF95254D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04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7CED8E28-8A18-45A2-910B-0BD160AE30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9353757-16E5-4EB6-AFA1-F2044AA97181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F8A13CD-E4F5-442B-A633-9CAB2E8B70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9DF3AD0-7D84-4295-9EFD-89ED32391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61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76C8A985-5F05-4608-B699-986CD5E3D6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F6AEF132-8C73-4C09-98DA-E8B19C9022A0}" type="slidenum">
              <a:rPr lang="en-US" altLang="en-US" sz="1200"/>
              <a:pPr/>
              <a:t>27</a:t>
            </a:fld>
            <a:endParaRPr lang="en-US" altLang="en-US" sz="12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6462E9CE-3F7F-4400-85C0-F661D100FF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360ED8C-1E47-46D3-B841-62FA426BDF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12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kab.ac.ug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hyperlink" Target="https://kab.ac.ug/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ab.ac.u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kab.ac.u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5"/>
          <p:cNvPicPr preferRelativeResize="0"/>
          <p:nvPr/>
        </p:nvPicPr>
        <p:blipFill rotWithShape="1">
          <a:blip r:embed="rId2">
            <a:alphaModFix/>
          </a:blip>
          <a:srcRect l="162" r="160"/>
          <a:stretch/>
        </p:blipFill>
        <p:spPr>
          <a:xfrm>
            <a:off x="9526" y="2699275"/>
            <a:ext cx="12191999" cy="17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5"/>
          <p:cNvSpPr txBox="1">
            <a:spLocks noGrp="1"/>
          </p:cNvSpPr>
          <p:nvPr>
            <p:ph type="ctrTitle"/>
          </p:nvPr>
        </p:nvSpPr>
        <p:spPr>
          <a:xfrm>
            <a:off x="976843" y="2819401"/>
            <a:ext cx="10238315" cy="1560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rgbClr val="003366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5" name="Google Shape;155;p25"/>
          <p:cNvSpPr txBox="1">
            <a:spLocks noGrp="1"/>
          </p:cNvSpPr>
          <p:nvPr>
            <p:ph type="subTitle" idx="1"/>
          </p:nvPr>
        </p:nvSpPr>
        <p:spPr>
          <a:xfrm>
            <a:off x="1039285" y="4724399"/>
            <a:ext cx="10238315" cy="1250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800"/>
              <a:buFont typeface="Noto Sans Symbols"/>
              <a:buNone/>
              <a:defRPr>
                <a:solidFill>
                  <a:srgbClr val="0B8C45"/>
                </a:solidFill>
              </a:defRPr>
            </a:lvl1pPr>
            <a:lvl2pPr lvl="1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Char char="▪"/>
              <a:defRPr/>
            </a:lvl2pPr>
            <a:lvl3pPr lvl="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lvl="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5pPr>
            <a:lvl6pPr lvl="5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6pPr>
            <a:lvl7pPr lvl="6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7pPr>
            <a:lvl8pPr lvl="7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8pPr>
            <a:lvl9pPr lvl="8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dt" idx="10"/>
          </p:nvPr>
        </p:nvSpPr>
        <p:spPr>
          <a:xfrm>
            <a:off x="914400" y="619820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57" name="Google Shape;157;p25"/>
          <p:cNvSpPr txBox="1">
            <a:spLocks noGrp="1"/>
          </p:cNvSpPr>
          <p:nvPr>
            <p:ph type="sldNum" idx="12"/>
          </p:nvPr>
        </p:nvSpPr>
        <p:spPr>
          <a:xfrm>
            <a:off x="8737600" y="6198207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7CDBEDBC-F97E-4F91-9E96-EB958B6B4C4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58" name="Google Shape;158;p25"/>
          <p:cNvSpPr/>
          <p:nvPr/>
        </p:nvSpPr>
        <p:spPr>
          <a:xfrm>
            <a:off x="0" y="6730698"/>
            <a:ext cx="12192000" cy="127303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2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779" y="299688"/>
            <a:ext cx="2266445" cy="2266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D5933A6-5DBC-6115-3F6E-D332003282DC}"/>
              </a:ext>
            </a:extLst>
          </p:cNvPr>
          <p:cNvSpPr/>
          <p:nvPr/>
        </p:nvSpPr>
        <p:spPr bwMode="auto">
          <a:xfrm>
            <a:off x="0" y="6730697"/>
            <a:ext cx="12192000" cy="127303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D69B3002-FE57-D761-01BC-72D0A306301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4962778" y="299688"/>
            <a:ext cx="2266445" cy="226644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055F15A-DB73-97B8-7E06-42748D7AB3E0}"/>
              </a:ext>
            </a:extLst>
          </p:cNvPr>
          <p:cNvSpPr txBox="1"/>
          <p:nvPr/>
        </p:nvSpPr>
        <p:spPr>
          <a:xfrm>
            <a:off x="4115923" y="6383179"/>
            <a:ext cx="3960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25000"/>
                  </a:schemeClr>
                </a:solidFill>
              </a:rPr>
              <a:t>Template designed by the eLearning Unit @Kab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1D6AB0-AEDA-E1C1-9DFA-74B6FB2A29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62" r="162"/>
          <a:stretch/>
        </p:blipFill>
        <p:spPr>
          <a:xfrm>
            <a:off x="9525" y="2699275"/>
            <a:ext cx="12191999" cy="17965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526B06-5D9C-7E54-FFB3-BD675A121D5B}"/>
              </a:ext>
            </a:extLst>
          </p:cNvPr>
          <p:cNvSpPr/>
          <p:nvPr userDrawn="1"/>
        </p:nvSpPr>
        <p:spPr bwMode="auto">
          <a:xfrm>
            <a:off x="0" y="6730697"/>
            <a:ext cx="12192000" cy="127303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9133961D-4BCC-C9C6-6723-6A7E82C0D0F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4962778" y="299688"/>
            <a:ext cx="2266445" cy="2266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0749F6-7712-72F1-E13B-ACACCAFD0C5A}"/>
              </a:ext>
            </a:extLst>
          </p:cNvPr>
          <p:cNvSpPr txBox="1"/>
          <p:nvPr userDrawn="1"/>
        </p:nvSpPr>
        <p:spPr>
          <a:xfrm>
            <a:off x="4115923" y="6383179"/>
            <a:ext cx="3960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25000"/>
                  </a:schemeClr>
                </a:solidFill>
              </a:rPr>
              <a:t>Template designed by the eLearning Unit @Kab</a:t>
            </a:r>
          </a:p>
        </p:txBody>
      </p:sp>
    </p:spTree>
    <p:extLst>
      <p:ext uri="{BB962C8B-B14F-4D97-AF65-F5344CB8AC3E}">
        <p14:creationId xmlns:p14="http://schemas.microsoft.com/office/powerpoint/2010/main" val="318697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Details - Sty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73BEC12-1DF9-EC15-6DDA-7AB7D8680996}"/>
              </a:ext>
            </a:extLst>
          </p:cNvPr>
          <p:cNvGrpSpPr/>
          <p:nvPr/>
        </p:nvGrpSpPr>
        <p:grpSpPr>
          <a:xfrm>
            <a:off x="9525" y="-35509"/>
            <a:ext cx="12191999" cy="1419503"/>
            <a:chOff x="9525" y="2"/>
            <a:chExt cx="12191999" cy="14195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52C0DE-0625-7A75-7CCC-FE04E8E6B1E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91E278-75F9-9A3E-705E-43C3EEB53EBE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074D5E-2D17-6BD5-3150-9EC31F48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2" y="143571"/>
            <a:ext cx="10869083" cy="1054892"/>
          </a:xfrm>
        </p:spPr>
        <p:txBody>
          <a:bodyPr anchor="ctr"/>
          <a:lstStyle>
            <a:lvl1pPr algn="ctr">
              <a:defRPr b="1">
                <a:solidFill>
                  <a:srgbClr val="00336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2079AD9-3CB1-64A9-3605-AAEC8EBCDC19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id="{966C293B-3441-87D3-D898-93C30436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9F32D06-0C74-7D77-9195-04DDF165E8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8884" y="1605036"/>
            <a:ext cx="10819101" cy="4238795"/>
          </a:xfrm>
        </p:spPr>
        <p:txBody>
          <a:bodyPr/>
          <a:lstStyle>
            <a:lvl1pPr>
              <a:buClr>
                <a:srgbClr val="0072BC"/>
              </a:buClr>
              <a:defRPr sz="2800"/>
            </a:lvl1pPr>
            <a:lvl2pPr>
              <a:buClr>
                <a:srgbClr val="0B8C45"/>
              </a:buClr>
              <a:defRPr sz="2400"/>
            </a:lvl2pPr>
            <a:lvl3pPr>
              <a:buClr>
                <a:srgbClr val="0072BC"/>
              </a:buClr>
              <a:defRPr sz="2000"/>
            </a:lvl3pPr>
            <a:lvl4pPr>
              <a:buClr>
                <a:srgbClr val="0B8C45"/>
              </a:buClr>
              <a:defRPr sz="1800"/>
            </a:lvl4pPr>
            <a:lvl5pPr>
              <a:buClr>
                <a:srgbClr val="0072BC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8741FE4D-AF36-0073-7AFA-3676C43CD4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DED6DC-69C3-4E8D-1509-C3865DE23B2E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65C25858-FF83-009D-DFD0-4C14D67189F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ED85F2-C02D-828D-73DE-11DA751A7AAA}"/>
              </a:ext>
            </a:extLst>
          </p:cNvPr>
          <p:cNvGrpSpPr/>
          <p:nvPr userDrawn="1"/>
        </p:nvGrpSpPr>
        <p:grpSpPr>
          <a:xfrm>
            <a:off x="9525" y="2"/>
            <a:ext cx="12191999" cy="1419503"/>
            <a:chOff x="9525" y="2"/>
            <a:chExt cx="12191999" cy="14195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CC7591-A64A-4703-12D1-412C0FF07A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E3480C4-CF6C-8B5D-275D-17F2CEBACFC6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5" name="Picture 14">
            <a:hlinkClick r:id="rId3"/>
            <a:extLst>
              <a:ext uri="{FF2B5EF4-FFF2-40B4-BE49-F238E27FC236}">
                <a16:creationId xmlns:a16="http://schemas.microsoft.com/office/drawing/2014/main" id="{E9652E7B-7F6C-8517-5EAF-B927AE95A38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97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senter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834E666-EF00-7359-35DF-C5589E841A15}"/>
              </a:ext>
            </a:extLst>
          </p:cNvPr>
          <p:cNvSpPr/>
          <p:nvPr/>
        </p:nvSpPr>
        <p:spPr bwMode="auto">
          <a:xfrm>
            <a:off x="9525" y="3525556"/>
            <a:ext cx="12191999" cy="80723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B2A654-B5C8-4243-4F6A-13E104C5E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967" t="-317" r="17118" b="317"/>
          <a:stretch/>
        </p:blipFill>
        <p:spPr>
          <a:xfrm>
            <a:off x="9525" y="0"/>
            <a:ext cx="12182475" cy="344660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8C4D3B5-4F9F-511C-AC82-7A0EA00B69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7800" y="3830472"/>
            <a:ext cx="6349067" cy="1821542"/>
          </a:xfrm>
        </p:spPr>
        <p:txBody>
          <a:bodyPr/>
          <a:lstStyle>
            <a:lvl1pPr marL="0" indent="0" algn="l">
              <a:buNone/>
              <a:defRPr sz="1800" b="1">
                <a:solidFill>
                  <a:srgbClr val="0072BC"/>
                </a:solidFill>
              </a:defRPr>
            </a:lvl1pPr>
            <a:lvl2pPr marL="457200" indent="0" algn="l">
              <a:buNone/>
              <a:defRPr sz="1600" b="1">
                <a:solidFill>
                  <a:srgbClr val="0B8C45"/>
                </a:solidFill>
              </a:defRPr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200"/>
            </a:lvl4pPr>
            <a:lvl5pPr marL="1828800" indent="0" algn="l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1396BC-71BE-B9DB-B916-0148CD7C1EEB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69">
            <a:extLst>
              <a:ext uri="{FF2B5EF4-FFF2-40B4-BE49-F238E27FC236}">
                <a16:creationId xmlns:a16="http://schemas.microsoft.com/office/drawing/2014/main" id="{172D7069-DFE2-5022-D58E-F4A4DBEE84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CC38FC6-D428-9553-6B83-A267FF9F1CB3}"/>
              </a:ext>
            </a:extLst>
          </p:cNvPr>
          <p:cNvSpPr/>
          <p:nvPr/>
        </p:nvSpPr>
        <p:spPr bwMode="auto">
          <a:xfrm>
            <a:off x="558800" y="1556685"/>
            <a:ext cx="3860800" cy="3860800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77F481B2-1312-FBFF-89BF-9D5778311D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5B034B-95B1-2BE6-81C9-FE70C76378AB}"/>
              </a:ext>
            </a:extLst>
          </p:cNvPr>
          <p:cNvSpPr txBox="1"/>
          <p:nvPr/>
        </p:nvSpPr>
        <p:spPr>
          <a:xfrm>
            <a:off x="5181600" y="6167438"/>
            <a:ext cx="3960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chemeClr val="bg1">
                    <a:lumMod val="25000"/>
                  </a:schemeClr>
                </a:solidFill>
              </a:rPr>
              <a:t>Template designed by the eLearning Unit @Kab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618AD0-CD55-FC8A-F63D-3FE893E3418A}"/>
              </a:ext>
            </a:extLst>
          </p:cNvPr>
          <p:cNvSpPr/>
          <p:nvPr userDrawn="1"/>
        </p:nvSpPr>
        <p:spPr bwMode="auto">
          <a:xfrm>
            <a:off x="9525" y="3525556"/>
            <a:ext cx="12191999" cy="80723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3329E7-53E1-C55D-9051-CC7202C28CA9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49DD5618-1E31-EF47-6346-63F88E435B5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9DC4FF8-9F1E-9646-F6E5-BE995ACDA212}"/>
              </a:ext>
            </a:extLst>
          </p:cNvPr>
          <p:cNvSpPr/>
          <p:nvPr userDrawn="1"/>
        </p:nvSpPr>
        <p:spPr bwMode="auto">
          <a:xfrm>
            <a:off x="558800" y="1556685"/>
            <a:ext cx="3860800" cy="3860800"/>
          </a:xfrm>
          <a:prstGeom prst="ellipse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Picture 8">
            <a:hlinkClick r:id="rId3"/>
            <a:extLst>
              <a:ext uri="{FF2B5EF4-FFF2-40B4-BE49-F238E27FC236}">
                <a16:creationId xmlns:a16="http://schemas.microsoft.com/office/drawing/2014/main" id="{17A9541A-81B0-44AE-A251-1C60AEEF70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20">
            <a:extLst>
              <a:ext uri="{FF2B5EF4-FFF2-40B4-BE49-F238E27FC236}">
                <a16:creationId xmlns:a16="http://schemas.microsoft.com/office/drawing/2014/main" id="{35C8A14E-6D7F-58F1-16B4-9F25F5DC4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7799" y="1905000"/>
            <a:ext cx="6349067" cy="1295400"/>
          </a:xfrm>
        </p:spPr>
        <p:txBody>
          <a:bodyPr/>
          <a:lstStyle>
            <a:lvl1pPr>
              <a:defRPr sz="4800" b="1">
                <a:solidFill>
                  <a:srgbClr val="00336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UG" dirty="0"/>
          </a:p>
        </p:txBody>
      </p:sp>
    </p:spTree>
    <p:extLst>
      <p:ext uri="{BB962C8B-B14F-4D97-AF65-F5344CB8AC3E}">
        <p14:creationId xmlns:p14="http://schemas.microsoft.com/office/powerpoint/2010/main" val="20756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8"/>
          <p:cNvGrpSpPr/>
          <p:nvPr/>
        </p:nvGrpSpPr>
        <p:grpSpPr>
          <a:xfrm>
            <a:off x="9524" y="0"/>
            <a:ext cx="12191999" cy="1419503"/>
            <a:chOff x="9525" y="2"/>
            <a:chExt cx="12191999" cy="1419503"/>
          </a:xfrm>
        </p:grpSpPr>
        <p:pic>
          <p:nvPicPr>
            <p:cNvPr id="183" name="Google Shape;183;p28"/>
            <p:cNvPicPr preferRelativeResize="0"/>
            <p:nvPr/>
          </p:nvPicPr>
          <p:blipFill rotWithShape="1">
            <a:blip r:embed="rId2">
              <a:alphaModFix/>
            </a:blip>
            <a:srcRect l="162" r="160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p28"/>
            <p:cNvSpPr/>
            <p:nvPr/>
          </p:nvSpPr>
          <p:spPr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400" b="1" i="0" u="none" strike="noStrike" cap="none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578710" y="304800"/>
            <a:ext cx="10869083" cy="914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bg2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86" name="Google Shape;186;p28"/>
          <p:cNvSpPr txBox="1">
            <a:spLocks noGrp="1"/>
          </p:cNvSpPr>
          <p:nvPr>
            <p:ph type="body" idx="1"/>
          </p:nvPr>
        </p:nvSpPr>
        <p:spPr>
          <a:xfrm>
            <a:off x="708885" y="1594319"/>
            <a:ext cx="5304367" cy="416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402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72BC"/>
              </a:buClr>
              <a:buSzPts val="1600"/>
              <a:buChar char="▪"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1219170" lvl="1" indent="-4148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B8C45"/>
              </a:buClr>
              <a:buSzPts val="1300"/>
              <a:buChar char="▪"/>
              <a:defRPr sz="2400"/>
            </a:lvl2pPr>
            <a:lvl3pPr marL="1828754" lvl="2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500"/>
              <a:buFont typeface="Gill Sans"/>
              <a:buChar char="•"/>
              <a:defRPr sz="2000"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8C45"/>
              </a:buClr>
              <a:buSzPts val="1400"/>
              <a:buFont typeface="Gill Sans"/>
              <a:buChar char="•"/>
              <a:defRPr sz="1867"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100"/>
              <a:buFont typeface="Gill Sans"/>
              <a:buChar char="•"/>
              <a:defRPr sz="1867"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7" name="Google Shape;187;p28"/>
          <p:cNvSpPr txBox="1">
            <a:spLocks noGrp="1"/>
          </p:cNvSpPr>
          <p:nvPr>
            <p:ph type="body" idx="2"/>
          </p:nvPr>
        </p:nvSpPr>
        <p:spPr>
          <a:xfrm>
            <a:off x="6218567" y="1594319"/>
            <a:ext cx="5306483" cy="416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402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072BC"/>
              </a:buClr>
              <a:buSzPts val="1600"/>
              <a:buChar char="▪"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1219170" lvl="1" indent="-414856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0B8C45"/>
              </a:buClr>
              <a:buSzPts val="1300"/>
              <a:buChar char="▪"/>
              <a:defRPr sz="2400"/>
            </a:lvl2pPr>
            <a:lvl3pPr marL="1828754" lvl="2" indent="-431789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500"/>
              <a:buFont typeface="Gill Sans"/>
              <a:buChar char="•"/>
              <a:defRPr sz="2000"/>
            </a:lvl3pPr>
            <a:lvl4pPr marL="2438339" lvl="3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B8C45"/>
              </a:buClr>
              <a:buSzPts val="1400"/>
              <a:buFont typeface="Gill Sans"/>
              <a:buChar char="•"/>
              <a:defRPr sz="1867"/>
            </a:lvl4pPr>
            <a:lvl5pPr marL="3047924" lvl="4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72BC"/>
              </a:buClr>
              <a:buSzPts val="1100"/>
              <a:buFont typeface="Gill Sans"/>
              <a:buChar char="•"/>
              <a:defRPr sz="1867"/>
            </a:lvl5pPr>
            <a:lvl6pPr marL="3657509" lvl="5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6pPr>
            <a:lvl7pPr marL="4267093" lvl="6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7pPr>
            <a:lvl8pPr marL="4876678" lvl="7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8pPr>
            <a:lvl9pPr marL="5486263" lvl="8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Gill Sans"/>
              <a:buChar char="•"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8" name="Google Shape;188;p28"/>
          <p:cNvSpPr txBox="1">
            <a:spLocks noGrp="1"/>
          </p:cNvSpPr>
          <p:nvPr>
            <p:ph type="ftr" idx="11"/>
          </p:nvPr>
        </p:nvSpPr>
        <p:spPr>
          <a:xfrm>
            <a:off x="4175124" y="6114872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25000"/>
                  </a:schemeClr>
                </a:solidFill>
              </a:rPr>
              <a:t>Developed by the eLearning Unit @Kab</a:t>
            </a:r>
            <a:endParaRPr lang="en-US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89" name="Google Shape;189;p28"/>
          <p:cNvSpPr/>
          <p:nvPr/>
        </p:nvSpPr>
        <p:spPr>
          <a:xfrm>
            <a:off x="755063" y="6167437"/>
            <a:ext cx="385763" cy="385763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28"/>
          <p:cNvSpPr txBox="1"/>
          <p:nvPr/>
        </p:nvSpPr>
        <p:spPr>
          <a:xfrm>
            <a:off x="697004" y="6181725"/>
            <a:ext cx="501881" cy="3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7190" y="5805662"/>
            <a:ext cx="799679" cy="79967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C3312F89-A23B-2D9B-0421-F5DD91E268F1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69">
            <a:extLst>
              <a:ext uri="{FF2B5EF4-FFF2-40B4-BE49-F238E27FC236}">
                <a16:creationId xmlns:a16="http://schemas.microsoft.com/office/drawing/2014/main" id="{365560A4-1C1F-14E3-F98E-0C597B8A1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05C2FCDF-F0B2-1298-154B-1F1D536C1A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10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/>
          <p:cNvPicPr preferRelativeResize="0"/>
          <p:nvPr/>
        </p:nvPicPr>
        <p:blipFill rotWithShape="1">
          <a:blip r:embed="rId2">
            <a:alphaModFix/>
          </a:blip>
          <a:srcRect l="30967" t="-317" r="17116" b="317"/>
          <a:stretch/>
        </p:blipFill>
        <p:spPr>
          <a:xfrm>
            <a:off x="9525" y="1"/>
            <a:ext cx="12182475" cy="3446604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963084" y="186955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4000" b="1" cap="none">
                <a:solidFill>
                  <a:schemeClr val="accent1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963084" y="4126039"/>
            <a:ext cx="10363200" cy="1160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609585" lvl="0" indent="-304792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072BC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1867"/>
            </a:lvl2pPr>
            <a:lvl3pPr marL="1828754" lvl="2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Font typeface="Gill Sans"/>
              <a:buNone/>
              <a:defRPr sz="1600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100"/>
              <a:buFont typeface="Gill Sans"/>
              <a:buNone/>
              <a:defRPr sz="1467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Gill Sans"/>
              <a:buNone/>
              <a:defRPr sz="1467"/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Gill Sans"/>
              <a:buNone/>
              <a:defRPr sz="1467"/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Gill Sans"/>
              <a:buNone/>
              <a:defRPr sz="1467"/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Gill Sans"/>
              <a:buNone/>
              <a:defRPr sz="1467"/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900"/>
              <a:buFont typeface="Gill Sans"/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6" name="Google Shape;206;p30"/>
          <p:cNvSpPr txBox="1">
            <a:spLocks noGrp="1"/>
          </p:cNvSpPr>
          <p:nvPr>
            <p:ph type="ftr" idx="11"/>
          </p:nvPr>
        </p:nvSpPr>
        <p:spPr>
          <a:xfrm>
            <a:off x="4162751" y="6052088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G"/>
          </a:p>
        </p:txBody>
      </p:sp>
      <p:sp>
        <p:nvSpPr>
          <p:cNvPr id="207" name="Google Shape;207;p30"/>
          <p:cNvSpPr/>
          <p:nvPr/>
        </p:nvSpPr>
        <p:spPr>
          <a:xfrm>
            <a:off x="755063" y="6167437"/>
            <a:ext cx="385763" cy="385763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697004" y="6181725"/>
            <a:ext cx="501881" cy="3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0"/>
          <p:cNvSpPr/>
          <p:nvPr/>
        </p:nvSpPr>
        <p:spPr>
          <a:xfrm flipH="1">
            <a:off x="0" y="3487088"/>
            <a:ext cx="12192000" cy="94313"/>
          </a:xfrm>
          <a:prstGeom prst="rect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7190" y="5805662"/>
            <a:ext cx="799679" cy="799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210BC94-844D-36F7-3F3A-A0666986228B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69">
            <a:extLst>
              <a:ext uri="{FF2B5EF4-FFF2-40B4-BE49-F238E27FC236}">
                <a16:creationId xmlns:a16="http://schemas.microsoft.com/office/drawing/2014/main" id="{18F43B4A-7C05-C5A0-F81C-B83966416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324AA3-EDC1-F193-6327-FD891EA9F070}"/>
              </a:ext>
            </a:extLst>
          </p:cNvPr>
          <p:cNvSpPr/>
          <p:nvPr/>
        </p:nvSpPr>
        <p:spPr bwMode="auto">
          <a:xfrm rot="10800000" flipV="1">
            <a:off x="0" y="3487086"/>
            <a:ext cx="12192000" cy="94314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13">
            <a:hlinkClick r:id="rId3"/>
            <a:extLst>
              <a:ext uri="{FF2B5EF4-FFF2-40B4-BE49-F238E27FC236}">
                <a16:creationId xmlns:a16="http://schemas.microsoft.com/office/drawing/2014/main" id="{31691530-50B6-4E09-B9FF-0B5C204BF4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4505411-F6B1-9E13-795E-1C2BA88D2650}"/>
              </a:ext>
            </a:extLst>
          </p:cNvPr>
          <p:cNvSpPr txBox="1"/>
          <p:nvPr/>
        </p:nvSpPr>
        <p:spPr>
          <a:xfrm>
            <a:off x="4115923" y="6383179"/>
            <a:ext cx="3960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25000"/>
                  </a:schemeClr>
                </a:solidFill>
              </a:rPr>
              <a:t>Template by the eLearning Unit @Kab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348492-3BB7-C1E5-C07E-445FA245DF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0967" t="-317" r="17118" b="317"/>
          <a:stretch/>
        </p:blipFill>
        <p:spPr>
          <a:xfrm>
            <a:off x="9525" y="0"/>
            <a:ext cx="12182475" cy="34466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1CBA7D7-C802-9102-96D2-7C988D2F60ED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8F891AE7-EE4C-26BE-7731-F79DF5A7804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E41981-0C49-04F7-6996-CA2CB798F382}"/>
              </a:ext>
            </a:extLst>
          </p:cNvPr>
          <p:cNvSpPr/>
          <p:nvPr userDrawn="1"/>
        </p:nvSpPr>
        <p:spPr bwMode="auto">
          <a:xfrm rot="10800000" flipV="1">
            <a:off x="0" y="3487086"/>
            <a:ext cx="12192000" cy="94314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A34E15A6-5E62-7AAB-CE15-48B9E6746B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84F9EE-85A1-B239-AA55-09B8CB4507F6}"/>
              </a:ext>
            </a:extLst>
          </p:cNvPr>
          <p:cNvSpPr txBox="1"/>
          <p:nvPr userDrawn="1"/>
        </p:nvSpPr>
        <p:spPr>
          <a:xfrm>
            <a:off x="4115923" y="6383179"/>
            <a:ext cx="39601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25000"/>
                  </a:schemeClr>
                </a:solidFill>
              </a:rPr>
              <a:t>Template by the eLearning Unit @Kab</a:t>
            </a:r>
          </a:p>
        </p:txBody>
      </p:sp>
    </p:spTree>
    <p:extLst>
      <p:ext uri="{BB962C8B-B14F-4D97-AF65-F5344CB8AC3E}">
        <p14:creationId xmlns:p14="http://schemas.microsoft.com/office/powerpoint/2010/main" val="412457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797F578-57C0-368D-BB7A-64F9483C4FA4}"/>
              </a:ext>
            </a:extLst>
          </p:cNvPr>
          <p:cNvGrpSpPr/>
          <p:nvPr/>
        </p:nvGrpSpPr>
        <p:grpSpPr>
          <a:xfrm>
            <a:off x="9525" y="2"/>
            <a:ext cx="12191999" cy="1419503"/>
            <a:chOff x="9525" y="2"/>
            <a:chExt cx="12191999" cy="141950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258122-C521-3A6F-B3F5-0621E838F73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889A644-026D-3390-67D2-AADC2F140CD1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15" name="Google Shape;215;p3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89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6" name="Google Shape;216;p31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072BC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2000" b="1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None/>
              <a:defRPr sz="1867" b="1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Font typeface="Gill Sans"/>
              <a:buNone/>
              <a:defRPr sz="1600" b="1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7" name="Google Shape;217;p31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62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 sz="2400">
                <a:solidFill>
                  <a:srgbClr val="000C14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▪"/>
              <a:defRPr sz="2000"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Char char="•"/>
              <a:defRPr sz="1867"/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Font typeface="Gill Sans"/>
              <a:buChar char="•"/>
              <a:defRPr sz="1600"/>
            </a:lvl4pPr>
            <a:lvl5pPr marL="3047924" lvl="4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5pPr>
            <a:lvl6pPr marL="3657509" lvl="5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6pPr>
            <a:lvl7pPr marL="4267093" lvl="6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7pPr>
            <a:lvl8pPr marL="4876678" lvl="7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8pPr>
            <a:lvl9pPr marL="5486263" lvl="8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8" name="Google Shape;218;p31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2400" b="1">
                <a:solidFill>
                  <a:srgbClr val="0072BC"/>
                </a:solidFill>
              </a:defRPr>
            </a:lvl1pPr>
            <a:lvl2pPr marL="1219170" lvl="1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None/>
              <a:defRPr sz="2000" b="1"/>
            </a:lvl2pPr>
            <a:lvl3pPr marL="1828754" lvl="2" indent="-304792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None/>
              <a:defRPr sz="1867" b="1"/>
            </a:lvl3pPr>
            <a:lvl4pPr marL="2438339" lvl="3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Font typeface="Gill Sans"/>
              <a:buNone/>
              <a:defRPr sz="1600" b="1"/>
            </a:lvl4pPr>
            <a:lvl5pPr marL="3047924" lvl="4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5pPr>
            <a:lvl6pPr marL="3657509" lvl="5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6pPr>
            <a:lvl7pPr marL="4267093" lvl="6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7pPr>
            <a:lvl8pPr marL="4876678" lvl="7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8pPr>
            <a:lvl9pPr marL="5486263" lvl="8" indent="-304792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9" name="Google Shape;219;p31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628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 sz="2400">
                <a:solidFill>
                  <a:srgbClr val="000C14"/>
                </a:solidFill>
              </a:defRPr>
            </a:lvl1pPr>
            <a:lvl2pPr marL="1219170" lvl="1" indent="-3979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100"/>
              <a:buChar char="▪"/>
              <a:defRPr sz="2000"/>
            </a:lvl2pPr>
            <a:lvl3pPr marL="1828754" lvl="2" indent="-423323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Font typeface="Gill Sans"/>
              <a:buChar char="•"/>
              <a:defRPr sz="1867"/>
            </a:lvl3pPr>
            <a:lvl4pPr marL="2438339" lvl="3" indent="-406390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200"/>
              <a:buFont typeface="Gill Sans"/>
              <a:buChar char="•"/>
              <a:defRPr sz="1600"/>
            </a:lvl4pPr>
            <a:lvl5pPr marL="3047924" lvl="4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5pPr>
            <a:lvl6pPr marL="3657509" lvl="5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6pPr>
            <a:lvl7pPr marL="4267093" lvl="6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7pPr>
            <a:lvl8pPr marL="4876678" lvl="7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8pPr>
            <a:lvl9pPr marL="5486263" lvl="8" indent="-389457" algn="l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SzPts val="1000"/>
              <a:buFont typeface="Gill Sans"/>
              <a:buChar char="•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0" name="Google Shape;220;p31"/>
          <p:cNvSpPr txBox="1">
            <a:spLocks noGrp="1"/>
          </p:cNvSpPr>
          <p:nvPr>
            <p:ph type="ftr" idx="11"/>
          </p:nvPr>
        </p:nvSpPr>
        <p:spPr>
          <a:xfrm>
            <a:off x="4162751" y="6052088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 lang="en-UG"/>
          </a:p>
        </p:txBody>
      </p:sp>
      <p:sp>
        <p:nvSpPr>
          <p:cNvPr id="221" name="Google Shape;221;p31"/>
          <p:cNvSpPr/>
          <p:nvPr/>
        </p:nvSpPr>
        <p:spPr>
          <a:xfrm>
            <a:off x="755063" y="6167437"/>
            <a:ext cx="385763" cy="385763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697004" y="6181725"/>
            <a:ext cx="501881" cy="3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7190" y="5805662"/>
            <a:ext cx="799679" cy="7996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973F634-0916-0FDD-0987-3EF880BCCFC3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69">
            <a:extLst>
              <a:ext uri="{FF2B5EF4-FFF2-40B4-BE49-F238E27FC236}">
                <a16:creationId xmlns:a16="http://schemas.microsoft.com/office/drawing/2014/main" id="{39A9D2FB-058F-9F76-0572-E09208083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19" name="Picture 18">
            <a:hlinkClick r:id="rId3"/>
            <a:extLst>
              <a:ext uri="{FF2B5EF4-FFF2-40B4-BE49-F238E27FC236}">
                <a16:creationId xmlns:a16="http://schemas.microsoft.com/office/drawing/2014/main" id="{AFFDF590-2FC7-D3BD-F9E4-1929B273C8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36B6F6-FB44-A2BA-1285-EEDECCA78163}"/>
              </a:ext>
            </a:extLst>
          </p:cNvPr>
          <p:cNvGrpSpPr/>
          <p:nvPr userDrawn="1"/>
        </p:nvGrpSpPr>
        <p:grpSpPr>
          <a:xfrm>
            <a:off x="9525" y="2"/>
            <a:ext cx="12191999" cy="1419503"/>
            <a:chOff x="9525" y="2"/>
            <a:chExt cx="12191999" cy="141950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CD0DBF-77FB-C7CD-A2F8-A04D3FDFAB9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62" r="162" b="31313"/>
            <a:stretch/>
          </p:blipFill>
          <p:spPr>
            <a:xfrm>
              <a:off x="9525" y="2"/>
              <a:ext cx="12191999" cy="1233972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5B3942-6BF3-670A-B01D-97F853EA9BD6}"/>
                </a:ext>
              </a:extLst>
            </p:cNvPr>
            <p:cNvSpPr/>
            <p:nvPr userDrawn="1"/>
          </p:nvSpPr>
          <p:spPr bwMode="auto">
            <a:xfrm>
              <a:off x="9525" y="1338782"/>
              <a:ext cx="12191999" cy="80723"/>
            </a:xfrm>
            <a:prstGeom prst="rect">
              <a:avLst/>
            </a:prstGeom>
            <a:solidFill>
              <a:srgbClr val="0072B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BB0FE0D9-F606-EF81-B2AA-22A567C06630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id="{858B35FD-C978-26BC-4DD0-4B7082EC20E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38727F67-65D2-1743-E754-2A4FB6C282E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24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B7F351B-85F5-4263-A15F-52D63CDB05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" b="12"/>
          <a:stretch/>
        </p:blipFill>
        <p:spPr>
          <a:xfrm>
            <a:off x="0" y="-1"/>
            <a:ext cx="392524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85B8A8-DD60-6E64-8617-3800BB8AA5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1" r="48330"/>
          <a:stretch/>
        </p:blipFill>
        <p:spPr>
          <a:xfrm>
            <a:off x="9906000" y="1047750"/>
            <a:ext cx="2286000" cy="4762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673770"/>
            <a:ext cx="7078276" cy="4965030"/>
          </a:xfrm>
        </p:spPr>
        <p:txBody>
          <a:bodyPr/>
          <a:lstStyle>
            <a:lvl1pPr>
              <a:buClr>
                <a:srgbClr val="0072BC"/>
              </a:buClr>
              <a:defRPr/>
            </a:lvl1pPr>
            <a:lvl2pPr>
              <a:buClr>
                <a:srgbClr val="0B8C45"/>
              </a:buClr>
              <a:defRPr/>
            </a:lvl2pPr>
            <a:lvl3pPr>
              <a:buClr>
                <a:srgbClr val="0072BC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63072E-3404-4A69-87F9-5E53C2774270}"/>
              </a:ext>
            </a:extLst>
          </p:cNvPr>
          <p:cNvSpPr/>
          <p:nvPr/>
        </p:nvSpPr>
        <p:spPr bwMode="auto">
          <a:xfrm rot="16200000">
            <a:off x="659732" y="3374506"/>
            <a:ext cx="6858000" cy="108988"/>
          </a:xfrm>
          <a:prstGeom prst="rect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69" y="2020726"/>
            <a:ext cx="3503578" cy="2816549"/>
          </a:xfrm>
        </p:spPr>
        <p:txBody>
          <a:bodyPr anchor="ctr"/>
          <a:lstStyle>
            <a:lvl1pPr>
              <a:defRPr sz="3200" b="1">
                <a:solidFill>
                  <a:srgbClr val="003366"/>
                </a:solidFill>
                <a:latin typeface="Montserrat SemiBold" panose="00000700000000000000" pitchFamily="50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842845-48E2-C52D-C692-52BDAA843DEA}"/>
              </a:ext>
            </a:extLst>
          </p:cNvPr>
          <p:cNvSpPr/>
          <p:nvPr/>
        </p:nvSpPr>
        <p:spPr bwMode="auto">
          <a:xfrm>
            <a:off x="318178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69">
            <a:extLst>
              <a:ext uri="{FF2B5EF4-FFF2-40B4-BE49-F238E27FC236}">
                <a16:creationId xmlns:a16="http://schemas.microsoft.com/office/drawing/2014/main" id="{597D026F-CA14-673C-42D7-5B13364C64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18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0EF616A4-F9D4-9580-1DD9-1D363D60A7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8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>
            <a:spLocks noGrp="1"/>
          </p:cNvSpPr>
          <p:nvPr>
            <p:ph type="title"/>
          </p:nvPr>
        </p:nvSpPr>
        <p:spPr>
          <a:xfrm>
            <a:off x="733288" y="374112"/>
            <a:ext cx="10869083" cy="109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1">
                <a:solidFill>
                  <a:schemeClr val="bg2">
                    <a:lumMod val="50000"/>
                  </a:schemeClr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6" name="Google Shape;226;p32"/>
          <p:cNvSpPr txBox="1">
            <a:spLocks noGrp="1"/>
          </p:cNvSpPr>
          <p:nvPr>
            <p:ph type="ftr" idx="11"/>
          </p:nvPr>
        </p:nvSpPr>
        <p:spPr>
          <a:xfrm>
            <a:off x="4162751" y="6052088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27" name="Google Shape;227;p32"/>
          <p:cNvSpPr/>
          <p:nvPr/>
        </p:nvSpPr>
        <p:spPr>
          <a:xfrm>
            <a:off x="755063" y="6167437"/>
            <a:ext cx="385763" cy="385763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32"/>
          <p:cNvSpPr txBox="1"/>
          <p:nvPr/>
        </p:nvSpPr>
        <p:spPr>
          <a:xfrm>
            <a:off x="697004" y="6181725"/>
            <a:ext cx="501881" cy="3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32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190" y="5805662"/>
            <a:ext cx="799679" cy="7996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292BD38-E497-76EA-0395-57F567720C10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69">
            <a:extLst>
              <a:ext uri="{FF2B5EF4-FFF2-40B4-BE49-F238E27FC236}">
                <a16:creationId xmlns:a16="http://schemas.microsoft.com/office/drawing/2014/main" id="{5A8DCD0C-B564-31E2-4E51-6C13BBCA6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DC4729F3-483A-2754-54CC-80A0A44C0E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6F5E8B8-E797-8AA1-0F2D-B2F7FDB7EF27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350D57C2-4017-2E31-00A8-3979A5061F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EC87CD19-9095-AF7F-C8FF-B5ABBEEB757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98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3"/>
          <p:cNvSpPr txBox="1">
            <a:spLocks noGrp="1"/>
          </p:cNvSpPr>
          <p:nvPr>
            <p:ph type="ftr" idx="11"/>
          </p:nvPr>
        </p:nvSpPr>
        <p:spPr>
          <a:xfrm>
            <a:off x="4162751" y="6052088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232" name="Google Shape;232;p33"/>
          <p:cNvSpPr/>
          <p:nvPr/>
        </p:nvSpPr>
        <p:spPr>
          <a:xfrm>
            <a:off x="755063" y="6167437"/>
            <a:ext cx="385763" cy="385763"/>
          </a:xfrm>
          <a:prstGeom prst="ellipse">
            <a:avLst/>
          </a:prstGeom>
          <a:solidFill>
            <a:srgbClr val="0072BC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697004" y="6181725"/>
            <a:ext cx="501881" cy="32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1067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‹#›</a:t>
            </a:fld>
            <a:endParaRPr sz="10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7190" y="5805662"/>
            <a:ext cx="799679" cy="7996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5E56829-68B6-5561-1CF4-72FDE5DCD06C}"/>
              </a:ext>
            </a:extLst>
          </p:cNvPr>
          <p:cNvSpPr/>
          <p:nvPr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115FB227-5EB8-68C0-50EB-951A6133B6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3864ECB6-E2DE-C600-DAE0-A71D515E3B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E21FA68-A505-8583-7292-AC4D7F479FD6}"/>
              </a:ext>
            </a:extLst>
          </p:cNvPr>
          <p:cNvSpPr/>
          <p:nvPr userDrawn="1"/>
        </p:nvSpPr>
        <p:spPr bwMode="auto">
          <a:xfrm>
            <a:off x="755062" y="6167438"/>
            <a:ext cx="385762" cy="385762"/>
          </a:xfrm>
          <a:prstGeom prst="ellipse">
            <a:avLst/>
          </a:prstGeom>
          <a:solidFill>
            <a:srgbClr val="0072B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6626AD51-284F-E5DE-5031-757765E40AC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97002" y="6181726"/>
            <a:ext cx="501882" cy="327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000" b="0" kern="12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3B405BB5-1723-47E6-8FDA-E36D86FBCAE4}" type="slidenum">
              <a:rPr lang="en-US" altLang="en-US" sz="1100" smtClean="0"/>
              <a:pPr/>
              <a:t>‹#›</a:t>
            </a:fld>
            <a:endParaRPr lang="en-US" altLang="en-US" sz="1100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CA880124-9321-D49C-0839-89BC07D143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 bwMode="auto">
          <a:xfrm>
            <a:off x="10807189" y="5805661"/>
            <a:ext cx="799678" cy="7996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23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>
            <a:spLocks noGrp="1"/>
          </p:cNvSpPr>
          <p:nvPr>
            <p:ph type="title"/>
          </p:nvPr>
        </p:nvSpPr>
        <p:spPr>
          <a:xfrm>
            <a:off x="565151" y="495302"/>
            <a:ext cx="10869083" cy="109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3300" b="0" i="0" u="none" strike="noStrike" cap="non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 dirty="0"/>
          </a:p>
        </p:txBody>
      </p:sp>
      <p:sp>
        <p:nvSpPr>
          <p:cNvPr id="148" name="Google Shape;148;p24"/>
          <p:cNvSpPr txBox="1">
            <a:spLocks noGrp="1"/>
          </p:cNvSpPr>
          <p:nvPr>
            <p:ph type="body" idx="1"/>
          </p:nvPr>
        </p:nvSpPr>
        <p:spPr>
          <a:xfrm>
            <a:off x="592669" y="1714500"/>
            <a:ext cx="10814049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folHlink"/>
              </a:buClr>
              <a:buSzPts val="18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▪"/>
              <a:defRPr sz="21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ill Sans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hlink"/>
              </a:buClr>
              <a:buSzPts val="15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111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Gill Sans"/>
              <a:buChar char="•"/>
              <a:defRPr sz="15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149" name="Google Shape;149;p24"/>
          <p:cNvSpPr txBox="1">
            <a:spLocks noGrp="1"/>
          </p:cNvSpPr>
          <p:nvPr>
            <p:ph type="dt" idx="10"/>
          </p:nvPr>
        </p:nvSpPr>
        <p:spPr>
          <a:xfrm>
            <a:off x="592668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endParaRPr lang="en-US"/>
          </a:p>
        </p:txBody>
      </p:sp>
      <p:sp>
        <p:nvSpPr>
          <p:cNvPr id="150" name="Google Shape;150;p24"/>
          <p:cNvSpPr txBox="1">
            <a:spLocks noGrp="1"/>
          </p:cNvSpPr>
          <p:nvPr>
            <p:ph type="ftr" idx="11"/>
          </p:nvPr>
        </p:nvSpPr>
        <p:spPr>
          <a:xfrm>
            <a:off x="41910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en-US">
                <a:solidFill>
                  <a:schemeClr val="bg1">
                    <a:lumMod val="25000"/>
                  </a:schemeClr>
                </a:solidFill>
              </a:rPr>
              <a:t>Developed by the eLearning Unit @Kab</a:t>
            </a:r>
            <a:endParaRPr lang="en-US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51" name="Google Shape;151;p24"/>
          <p:cNvSpPr txBox="1">
            <a:spLocks noGrp="1"/>
          </p:cNvSpPr>
          <p:nvPr>
            <p:ph type="sldNum" idx="12"/>
          </p:nvPr>
        </p:nvSpPr>
        <p:spPr>
          <a:xfrm>
            <a:off x="8894233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fld id="{69604B0B-AC1F-4909-B6F7-BD01F05B16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7793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20" r:id="rId2"/>
    <p:sldLayoutId id="2147483719" r:id="rId3"/>
    <p:sldLayoutId id="2147483713" r:id="rId4"/>
    <p:sldLayoutId id="2147483715" r:id="rId5"/>
    <p:sldLayoutId id="2147483716" r:id="rId6"/>
    <p:sldLayoutId id="2147483721" r:id="rId7"/>
    <p:sldLayoutId id="2147483717" r:id="rId8"/>
    <p:sldLayoutId id="214748371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1" i="0" u="none" strike="noStrike" cap="none">
          <a:solidFill>
            <a:srgbClr val="003366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C14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bbasheka@kab.ac.ug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Inventive_step_and_non-obviousness" TargetMode="External"/><Relationship Id="rId2" Type="http://schemas.openxmlformats.org/officeDocument/2006/relationships/hyperlink" Target="https://en.wikipedia.org/wiki/Novelty_(patent)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Industrial_applicability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>
            <a:extLst>
              <a:ext uri="{FF2B5EF4-FFF2-40B4-BE49-F238E27FC236}">
                <a16:creationId xmlns:a16="http://schemas.microsoft.com/office/drawing/2014/main" id="{1D33C039-ABA5-4351-9869-CB843639B14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76300" y="2743200"/>
            <a:ext cx="10553700" cy="1524000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4400" dirty="0">
                <a:ea typeface="+mj-ea"/>
              </a:rPr>
              <a:t>The Role of Research and Innovation in the growth of Higher Education Institutions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3A1B5C6-4A97-4981-9344-0D195060B71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95400" y="4483707"/>
            <a:ext cx="9753600" cy="1905000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>
                <a:ea typeface="+mn-ea"/>
              </a:rPr>
              <a:t>A presentation made to a Public dialogue at KAB on 8/10/2022</a:t>
            </a:r>
            <a:endParaRPr lang="en-US" sz="2800" dirty="0">
              <a:ea typeface="+mn-ea"/>
            </a:endParaRPr>
          </a:p>
        </p:txBody>
      </p:sp>
    </p:spTree>
  </p:cSld>
  <p:clrMapOvr>
    <a:masterClrMapping/>
  </p:clrMapOvr>
  <p:transition advTm="12877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 pays for Research in Universities?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08885" y="1594319"/>
            <a:ext cx="7596915" cy="4730281"/>
          </a:xfrm>
        </p:spPr>
        <p:txBody>
          <a:bodyPr/>
          <a:lstStyle/>
          <a:p>
            <a:pPr marL="355600" indent="-355600"/>
            <a:r>
              <a:rPr lang="en-GB" sz="1800" b="1" dirty="0"/>
              <a:t>University research can be expensive, particularly in laboratory-intensive fields. </a:t>
            </a:r>
          </a:p>
          <a:p>
            <a:pPr marL="630238" lvl="1" indent="-322263" defTabSz="630238"/>
            <a:r>
              <a:rPr lang="en-GB" sz="1800" dirty="0"/>
              <a:t>Faculty who are engaged in research write grants for funding to support their work and the work of their students and staff. </a:t>
            </a:r>
          </a:p>
          <a:p>
            <a:pPr marL="630238" lvl="1" indent="-322263" defTabSz="630238"/>
            <a:r>
              <a:rPr lang="en-GB" sz="1800" dirty="0"/>
              <a:t>The universities do need to invest heavily in equipment, facilities, and personnel to support select research activities. </a:t>
            </a:r>
          </a:p>
          <a:p>
            <a:pPr marL="630238" lvl="1" indent="-322263" defTabSz="630238"/>
            <a:r>
              <a:rPr lang="en-GB" sz="1800" dirty="0"/>
              <a:t>Research in the STEM fields (broadly defined) can also be expensive governments provide the funding. </a:t>
            </a:r>
          </a:p>
          <a:p>
            <a:pPr marL="630238" lvl="1" indent="-322263" defTabSz="630238"/>
            <a:r>
              <a:rPr lang="en-GB" sz="1800" dirty="0"/>
              <a:t>Research councils and bodies- Medical research, and medical education more broadly, is expensive and often requires substantial institutional investment beyond what can be covered by clinical operations </a:t>
            </a:r>
            <a:r>
              <a:rPr lang="en-GB" sz="1800" b="1" dirty="0"/>
              <a:t>or externally funded research</a:t>
            </a:r>
          </a:p>
          <a:p>
            <a:pPr marL="630238" lvl="1" indent="-322263" defTabSz="630238"/>
            <a:r>
              <a:rPr lang="en-GB" sz="1800" dirty="0"/>
              <a:t>Scientific and engineering research often involves specialized facilities or pieces of equipment, advanced computing capabilities, materials requiring controlled handling and storage, and so forth.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22C2E5-EF67-A341-6239-63081C1BA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479" y="1594319"/>
            <a:ext cx="3509121" cy="526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9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Emerging trends of research in Universities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3C870D-8E41-7B05-7A51-06655D5AA3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2743519"/>
              </p:ext>
            </p:extLst>
          </p:nvPr>
        </p:nvGraphicFramePr>
        <p:xfrm>
          <a:off x="1524000" y="1305922"/>
          <a:ext cx="84582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569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2A14-6283-75B9-B575-82A5B1D20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28600"/>
            <a:ext cx="10869083" cy="616488"/>
          </a:xfrm>
        </p:spPr>
        <p:txBody>
          <a:bodyPr/>
          <a:lstStyle/>
          <a:p>
            <a:r>
              <a:rPr lang="en-US" dirty="0"/>
              <a:t>Trends of funding of Public Universities in Uganda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E8F5CF-AEAA-DD27-8572-2507DD58525B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96003835"/>
              </p:ext>
            </p:extLst>
          </p:nvPr>
        </p:nvGraphicFramePr>
        <p:xfrm>
          <a:off x="304800" y="845088"/>
          <a:ext cx="11657012" cy="571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514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302" y="70703"/>
            <a:ext cx="10869083" cy="1054892"/>
          </a:xfrm>
        </p:spPr>
        <p:txBody>
          <a:bodyPr/>
          <a:lstStyle/>
          <a:p>
            <a:r>
              <a:rPr lang="en-GB" dirty="0"/>
              <a:t>Who benefits from research in Universities?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1" dirty="0"/>
              <a:t>Students</a:t>
            </a:r>
            <a:r>
              <a:rPr lang="en-GB" dirty="0"/>
              <a:t>: Students benefit from studying in an environment rich with research and discovery.</a:t>
            </a:r>
          </a:p>
          <a:p>
            <a:r>
              <a:rPr lang="en-GB" b="1" dirty="0"/>
              <a:t>University</a:t>
            </a:r>
            <a:r>
              <a:rPr lang="en-GB" dirty="0"/>
              <a:t>: The broader university benefits from active research programs.</a:t>
            </a:r>
          </a:p>
          <a:p>
            <a:pPr lvl="1"/>
            <a:r>
              <a:rPr lang="en-GB" dirty="0"/>
              <a:t>Research on timely and important topics attracts attention, </a:t>
            </a:r>
            <a:r>
              <a:rPr lang="en-GB" b="1" u="sng" dirty="0"/>
              <a:t>which in turn leads to greater institutional visibility and reputation. </a:t>
            </a:r>
          </a:p>
          <a:p>
            <a:pPr lvl="1"/>
            <a:r>
              <a:rPr lang="en-GB" dirty="0"/>
              <a:t>As a university becomes known for its research in certain fields, they become magnets for students, faculty, grants, media coverage, and even philanthropy. </a:t>
            </a:r>
          </a:p>
          <a:p>
            <a:pPr lvl="1"/>
            <a:r>
              <a:rPr lang="en-GB" dirty="0"/>
              <a:t>Strength in research helps to define a university’s “brand” in the national and international marketplace, impacting everything from student recruitment, to faculty retention, to attracting new investments.</a:t>
            </a:r>
          </a:p>
        </p:txBody>
      </p:sp>
    </p:spTree>
    <p:extLst>
      <p:ext uri="{BB962C8B-B14F-4D97-AF65-F5344CB8AC3E}">
        <p14:creationId xmlns:p14="http://schemas.microsoft.com/office/powerpoint/2010/main" val="12880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2D52DF-5465-96A6-72A5-72FA8AAC1B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benefits from research in Universities?</a:t>
            </a:r>
            <a:endParaRPr lang="en-U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100" b="1" dirty="0"/>
              <a:t>Community</a:t>
            </a:r>
            <a:r>
              <a:rPr lang="en-GB" sz="2100" dirty="0"/>
              <a:t>: The community, region, and state benefits from the research activity of the university. </a:t>
            </a:r>
          </a:p>
          <a:p>
            <a:pPr lvl="1"/>
            <a:r>
              <a:rPr lang="en-GB" sz="2100" dirty="0"/>
              <a:t>Research contributes directly to economic development, clinical, commercial, and business opportunities. </a:t>
            </a:r>
          </a:p>
          <a:p>
            <a:pPr lvl="1"/>
            <a:r>
              <a:rPr lang="en-GB" sz="2100" dirty="0"/>
              <a:t>Resources brought into the university through grants and contracts support faculty, staff, and student salaries, often adding additional jobs, contributing directly to the tax base. </a:t>
            </a:r>
          </a:p>
          <a:p>
            <a:pPr lvl="1"/>
            <a:r>
              <a:rPr lang="en-GB" sz="2100" dirty="0"/>
              <a:t>Research universities, through their expertise, reputation, and facilities, can attract new businesses into their communities or states. </a:t>
            </a:r>
          </a:p>
          <a:p>
            <a:pPr lvl="1"/>
            <a:r>
              <a:rPr lang="en-GB" sz="2100" dirty="0"/>
              <a:t>They can also launch and incubate start-up companies, or license and sell their technologies to other companies. </a:t>
            </a:r>
          </a:p>
          <a:p>
            <a:pPr lvl="1"/>
            <a:r>
              <a:rPr lang="en-GB" sz="2100" dirty="0"/>
              <a:t>Research universities often host meeting and conferences which creates revenue for local hotels, restaurants, event centres, and more. </a:t>
            </a:r>
          </a:p>
          <a:p>
            <a:pPr lvl="1"/>
            <a:r>
              <a:rPr lang="en-GB" sz="2100" dirty="0"/>
              <a:t>University medical centres provide high-quality medical care</a:t>
            </a:r>
          </a:p>
        </p:txBody>
      </p:sp>
    </p:spTree>
    <p:extLst>
      <p:ext uri="{BB962C8B-B14F-4D97-AF65-F5344CB8AC3E}">
        <p14:creationId xmlns:p14="http://schemas.microsoft.com/office/powerpoint/2010/main" val="318547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09002C-5327-C587-C070-436E04046E8E}"/>
              </a:ext>
            </a:extLst>
          </p:cNvPr>
          <p:cNvSpPr/>
          <p:nvPr/>
        </p:nvSpPr>
        <p:spPr>
          <a:xfrm>
            <a:off x="10744200" y="5715000"/>
            <a:ext cx="990600" cy="999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G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97FEAE-E099-3871-9ACF-A2B280E3F7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500"/>
          <a:stretch/>
        </p:blipFill>
        <p:spPr>
          <a:xfrm>
            <a:off x="6093442" y="1605036"/>
            <a:ext cx="6098557" cy="52529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and Growth of Chinese Universities -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884" y="1605036"/>
            <a:ext cx="6911116" cy="4871964"/>
          </a:xfrm>
        </p:spPr>
        <p:txBody>
          <a:bodyPr/>
          <a:lstStyle/>
          <a:p>
            <a:r>
              <a:rPr lang="en-GB" sz="2300" dirty="0"/>
              <a:t>The quality and quantity of a country’s doctoral graduates is an important indicator of its future competitiveness.</a:t>
            </a:r>
          </a:p>
          <a:p>
            <a:r>
              <a:rPr lang="en-GB" sz="2300" dirty="0"/>
              <a:t>The Chinese government views human capital as an important component of “comprehensive national power”.</a:t>
            </a:r>
          </a:p>
          <a:p>
            <a:r>
              <a:rPr lang="en-GB" sz="2300" dirty="0"/>
              <a:t>Over the last two decades it has sought to expand the country’s educational capacity through substantial state investment.</a:t>
            </a:r>
          </a:p>
          <a:p>
            <a:r>
              <a:rPr lang="en-GB" sz="2300" dirty="0"/>
              <a:t>China has consistently produced more STEM doctorates than the United States since the mid-2000s.</a:t>
            </a:r>
          </a:p>
        </p:txBody>
      </p:sp>
    </p:spTree>
    <p:extLst>
      <p:ext uri="{BB962C8B-B14F-4D97-AF65-F5344CB8AC3E}">
        <p14:creationId xmlns:p14="http://schemas.microsoft.com/office/powerpoint/2010/main" val="5924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and Growth of Chinese Universities - An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884" y="1605036"/>
            <a:ext cx="7139715" cy="4567164"/>
          </a:xfrm>
        </p:spPr>
        <p:txBody>
          <a:bodyPr/>
          <a:lstStyle/>
          <a:p>
            <a:r>
              <a:rPr lang="en-GB" sz="2200" dirty="0"/>
              <a:t>By 2025 Chinese universities will produce more than 77,000 STEM PhD graduates per year compared to approximately 40,000 in the United States.</a:t>
            </a:r>
          </a:p>
          <a:p>
            <a:r>
              <a:rPr lang="en-GB" sz="2200" dirty="0"/>
              <a:t>There are around 3,000 universities and colleges in China, which range widely in quality</a:t>
            </a:r>
          </a:p>
          <a:p>
            <a:r>
              <a:rPr lang="en-GB" sz="2200" dirty="0"/>
              <a:t>At the pinnacle of Chinese higher education sit 42 universities that are designated as “Double First Class” (DFC) institutions—these receive a large share of central government education and research resources</a:t>
            </a:r>
          </a:p>
          <a:p>
            <a:r>
              <a:rPr lang="en-GB" sz="2200" dirty="0"/>
              <a:t>In 2020, 36 of the 42 “Double First Class” universities were ranked in the top 500 universities globally, and 21 were ranked in the top 200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7C4CC32-C671-1F1E-DC22-BF9CB641F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2288418"/>
            <a:ext cx="380218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5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Role of state in research investment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885" y="1605036"/>
            <a:ext cx="6987316" cy="4238795"/>
          </a:xfrm>
        </p:spPr>
        <p:txBody>
          <a:bodyPr/>
          <a:lstStyle/>
          <a:p>
            <a:r>
              <a:rPr lang="en-GB" sz="2400" dirty="0"/>
              <a:t>The Chinese Ministry of Education roughly doubled its spending on higher education between 2012 and 2021</a:t>
            </a:r>
          </a:p>
          <a:p>
            <a:r>
              <a:rPr lang="en-GB" sz="2400" dirty="0"/>
              <a:t>Between 2016 and 2019, the number of students entering STEM doctoral programs at Chinese universities increased nearly by 40 % ( from 59,670- 83,134).</a:t>
            </a:r>
          </a:p>
          <a:p>
            <a:r>
              <a:rPr lang="en-GB" sz="2400" dirty="0"/>
              <a:t>The vast majority of PhDs graduating from Chinese universities are Chinese nationals.</a:t>
            </a:r>
          </a:p>
          <a:p>
            <a:r>
              <a:rPr lang="en-GB" sz="2400" dirty="0"/>
              <a:t>China-based authors are producing an increasingly large share of top STEM publications. 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63CEFB57-5F89-DE2C-87E7-27057394C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2288418"/>
            <a:ext cx="380218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5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Their journey has been long and strategic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sz="2400" b="1" dirty="0"/>
              <a:t>1949–1976: the destructive legacy of the former Soviet model and of the Cultural Revolution</a:t>
            </a:r>
          </a:p>
          <a:p>
            <a:pPr marL="355600" lvl="1" indent="-263525"/>
            <a:r>
              <a:rPr lang="en-GB" sz="2000" dirty="0"/>
              <a:t>Universities were restructured into a political apparatus and an economic instrument for socialist political and economic development. </a:t>
            </a:r>
          </a:p>
          <a:p>
            <a:pPr marL="355600" lvl="1" indent="-263525"/>
            <a:r>
              <a:rPr lang="en-GB" sz="2000" dirty="0"/>
              <a:t>Academic freedom and institutional autonomy over knowledge production were removed from universities. </a:t>
            </a:r>
          </a:p>
          <a:p>
            <a:pPr marL="355600" lvl="1" indent="-263525"/>
            <a:r>
              <a:rPr lang="en-GB" sz="2000" dirty="0"/>
              <a:t>The value of knowledge was scrutinised and judged according to political ideology and its instrumental uses</a:t>
            </a:r>
          </a:p>
          <a:p>
            <a:pPr marL="355600" lvl="1" indent="-263525"/>
            <a:r>
              <a:rPr lang="en-GB" sz="2000" dirty="0"/>
              <a:t>After the establishment of the New China by the Chinese Communist Party in 1949, universities followed the Soviet model of reorganising academic disciplines and separating teaching from research. </a:t>
            </a:r>
          </a:p>
          <a:p>
            <a:pPr marL="355600" lvl="1" indent="-263525"/>
            <a:r>
              <a:rPr lang="en-GB" sz="2000" dirty="0"/>
              <a:t>Comprehensive universities were dismantled and divided into specialist colleges, covering science and technology, medicine, law, and so on.</a:t>
            </a:r>
          </a:p>
          <a:p>
            <a:pPr marL="355600" lvl="1" indent="-263525"/>
            <a:r>
              <a:rPr lang="en-GB" sz="2000" dirty="0"/>
              <a:t>Universities were restructured solely for teaching, and research institutes for research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51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Their journey has been long and strategic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b="1" dirty="0"/>
              <a:t>1977–1997: second reorganisation of the university and its paradoxical development in economic transition</a:t>
            </a:r>
          </a:p>
          <a:p>
            <a:pPr marL="355600" lvl="1" indent="-263525"/>
            <a:r>
              <a:rPr lang="en-GB" dirty="0"/>
              <a:t>Chinese universities regained room for development with an increased degree of autonomy granted by the state</a:t>
            </a:r>
          </a:p>
          <a:p>
            <a:pPr marL="355600" lvl="1" indent="-263525"/>
            <a:r>
              <a:rPr lang="en-GB" dirty="0"/>
              <a:t>In the mid 1990s, there was a reverse reorganisation of Chinese universities, where the former divided and specialised colleges were encouraged to merge into large-scale comprehensive universities. </a:t>
            </a:r>
          </a:p>
          <a:p>
            <a:pPr marL="355600" lvl="1" indent="-263525"/>
            <a:r>
              <a:rPr lang="en-GB" dirty="0"/>
              <a:t>Ways of turning knowledge into money were restricted to teaching non-degree self-financing programmes and establishing university-affiliated enterprises. </a:t>
            </a:r>
          </a:p>
          <a:p>
            <a:pPr marL="355600" lvl="1" indent="-263525"/>
            <a:r>
              <a:rPr lang="en-GB" dirty="0"/>
              <a:t>Universities were pushed to the market to generate revenue, but the conversion of knowledge into wealth was not established nor institutionalised</a:t>
            </a:r>
          </a:p>
        </p:txBody>
      </p:sp>
    </p:spTree>
    <p:extLst>
      <p:ext uri="{BB962C8B-B14F-4D97-AF65-F5344CB8AC3E}">
        <p14:creationId xmlns:p14="http://schemas.microsoft.com/office/powerpoint/2010/main" val="1715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7CE607-4191-330B-F16A-7EE175A5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703" y="1828800"/>
            <a:ext cx="6290734" cy="1090613"/>
          </a:xfrm>
        </p:spPr>
        <p:txBody>
          <a:bodyPr/>
          <a:lstStyle/>
          <a:p>
            <a:r>
              <a:rPr lang="en-US" sz="6000" dirty="0">
                <a:solidFill>
                  <a:srgbClr val="003366"/>
                </a:solidFill>
              </a:rPr>
              <a:t>Key note Speaker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28DFA0-191A-4F3C-428E-5DBF4F98F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57800" y="3830472"/>
            <a:ext cx="6349067" cy="1998828"/>
          </a:xfrm>
        </p:spPr>
        <p:txBody>
          <a:bodyPr/>
          <a:lstStyle/>
          <a:p>
            <a:r>
              <a:rPr lang="en-US" sz="2800" dirty="0"/>
              <a:t>Prof. Benon C. Basheka, PhD, </a:t>
            </a:r>
            <a:r>
              <a:rPr lang="en-US" sz="2800" dirty="0" err="1"/>
              <a:t>FCIPS</a:t>
            </a:r>
            <a:endParaRPr lang="en-US" sz="2800" dirty="0"/>
          </a:p>
          <a:p>
            <a:r>
              <a:rPr lang="en-US" sz="2000" b="0" dirty="0">
                <a:solidFill>
                  <a:srgbClr val="000000"/>
                </a:solidFill>
              </a:rPr>
              <a:t>Professor of Governance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First Deputy Vice Chancellor – Academic Affairs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Kabale University</a:t>
            </a:r>
          </a:p>
          <a:p>
            <a:r>
              <a:rPr lang="en-US" sz="2000" b="0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bbasheka@kab.ac.ug</a:t>
            </a:r>
            <a:endParaRPr lang="en-US" sz="2000" b="0" dirty="0">
              <a:solidFill>
                <a:srgbClr val="0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89B5C4-0D71-4384-6963-FAC52AC5F2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0" t="-4661" r="10211" b="27065"/>
          <a:stretch/>
        </p:blipFill>
        <p:spPr>
          <a:xfrm>
            <a:off x="619164" y="1595718"/>
            <a:ext cx="3758267" cy="373828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5579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Their journey has been long and strategic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885" y="1605036"/>
            <a:ext cx="6453916" cy="4238795"/>
          </a:xfrm>
        </p:spPr>
        <p:txBody>
          <a:bodyPr/>
          <a:lstStyle/>
          <a:p>
            <a:r>
              <a:rPr lang="en-GB" sz="2400" dirty="0"/>
              <a:t>During the late 1980s and early 1990s, university-affiliated enterprises grew and prospered in the name of generating revenue to support universities.</a:t>
            </a:r>
          </a:p>
          <a:p>
            <a:endParaRPr lang="en-GB" sz="2400" dirty="0"/>
          </a:p>
          <a:p>
            <a:r>
              <a:rPr lang="en-GB" sz="2400" dirty="0"/>
              <a:t>Some were just trading and running businesses with no reference to knowledge and technology, whereas some took advantage of research and knowledge application from researchers in the university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C76B71C-D59F-C60A-7CAC-B55ED94FA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2209800"/>
            <a:ext cx="3802184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61CA84-3C35-03AC-20E9-835708C5244B}"/>
              </a:ext>
            </a:extLst>
          </p:cNvPr>
          <p:cNvGrpSpPr/>
          <p:nvPr/>
        </p:nvGrpSpPr>
        <p:grpSpPr>
          <a:xfrm>
            <a:off x="8409436" y="2209800"/>
            <a:ext cx="3118549" cy="2699980"/>
            <a:chOff x="8269650" y="2252858"/>
            <a:chExt cx="3118549" cy="269998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076111B-ECF1-21B2-63F6-F8D8E1BEC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9650" y="2628517"/>
              <a:ext cx="557035" cy="7619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04D7D8F-A1B0-A407-C709-6C8285D2B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67022" y="3390472"/>
              <a:ext cx="409026" cy="107074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A63748-2216-85DF-EC16-DFA2359D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126" y="2903883"/>
              <a:ext cx="296166" cy="10502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55AD317-53D0-0369-B0F8-C3C9C9B7A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13757" y="3969604"/>
              <a:ext cx="409025" cy="98323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46C53F5-62E9-2928-0812-DE42F905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70292" y="2252858"/>
              <a:ext cx="817907" cy="10198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67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Their journey has been long and strategic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GB" sz="2400" b="1" dirty="0"/>
              <a:t>1998–to date: the expansion of higher education and the recognition of the value of knowledge in the knowledge economy.</a:t>
            </a:r>
          </a:p>
          <a:p>
            <a:pPr marL="355600" lvl="1" indent="-263525"/>
            <a:r>
              <a:rPr lang="en-GB" sz="2000" dirty="0"/>
              <a:t>The Internet became popular in China in the late 1990s. </a:t>
            </a:r>
          </a:p>
          <a:p>
            <a:pPr marL="355600" lvl="1" indent="-263525"/>
            <a:r>
              <a:rPr lang="en-GB" sz="2000" dirty="0"/>
              <a:t>Information technology changed the world and created new riches in China where IT companies received venture capital investment </a:t>
            </a:r>
          </a:p>
          <a:p>
            <a:pPr marL="355600" lvl="1" indent="-263525"/>
            <a:r>
              <a:rPr lang="en-GB" sz="2000" dirty="0"/>
              <a:t>The majority of the IT business leaders and the entrepreneurs of the hi-tech start-ups were graduates from the key Chinese universities</a:t>
            </a:r>
          </a:p>
          <a:p>
            <a:pPr marL="355600" lvl="1" indent="-263525"/>
            <a:r>
              <a:rPr lang="en-GB" sz="2000" dirty="0"/>
              <a:t>They made fortunes out of knowledge, innovative ideas and technology. </a:t>
            </a:r>
          </a:p>
          <a:p>
            <a:pPr marL="355600" lvl="1" indent="-263525"/>
            <a:r>
              <a:rPr lang="en-GB" sz="2000" dirty="0"/>
              <a:t>The connection between universities and the new economy was highlighted and became included in the discourse of the knowledge economy. </a:t>
            </a:r>
          </a:p>
          <a:p>
            <a:pPr marL="355600" lvl="1" indent="-263525"/>
            <a:r>
              <a:rPr lang="en-GB" sz="2000" dirty="0"/>
              <a:t>Knowledge production and transfer were no longer peripheral services as one of three uses of the universities</a:t>
            </a:r>
          </a:p>
        </p:txBody>
      </p:sp>
    </p:spTree>
    <p:extLst>
      <p:ext uri="{BB962C8B-B14F-4D97-AF65-F5344CB8AC3E}">
        <p14:creationId xmlns:p14="http://schemas.microsoft.com/office/powerpoint/2010/main" val="136996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Science and technology funds management system of central government in China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41" y="1447800"/>
            <a:ext cx="8576403" cy="505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Research and innovations are key to university  growth and national development. </a:t>
            </a:r>
          </a:p>
          <a:p>
            <a:r>
              <a:rPr lang="en-GB" dirty="0"/>
              <a:t>State policy on education and research matters</a:t>
            </a:r>
          </a:p>
          <a:p>
            <a:r>
              <a:rPr lang="en-GB" dirty="0"/>
              <a:t>Deliberate strategy on PhD Production and support</a:t>
            </a:r>
          </a:p>
          <a:p>
            <a:r>
              <a:rPr lang="en-GB" dirty="0"/>
              <a:t>Critical areas of human resource capacity development</a:t>
            </a:r>
          </a:p>
          <a:p>
            <a:r>
              <a:rPr lang="en-GB" dirty="0"/>
              <a:t>Publication of scholars is a top agenda item</a:t>
            </a:r>
          </a:p>
          <a:p>
            <a:r>
              <a:rPr lang="en-GB" dirty="0"/>
              <a:t>Classification of universities and focus identification is critical</a:t>
            </a:r>
          </a:p>
          <a:p>
            <a:r>
              <a:rPr lang="en-GB" dirty="0"/>
              <a:t>Funding based on mandate of universities is critical</a:t>
            </a:r>
          </a:p>
          <a:p>
            <a:r>
              <a:rPr lang="en-GB" dirty="0"/>
              <a:t>Domestication of Chinese strategy by individual universities like </a:t>
            </a:r>
            <a:r>
              <a:rPr lang="en-GB" dirty="0" err="1"/>
              <a:t>Kabale</a:t>
            </a:r>
            <a:r>
              <a:rPr lang="en-GB" dirty="0"/>
              <a:t> is possible. </a:t>
            </a:r>
          </a:p>
        </p:txBody>
      </p:sp>
    </p:spTree>
    <p:extLst>
      <p:ext uri="{BB962C8B-B14F-4D97-AF65-F5344CB8AC3E}">
        <p14:creationId xmlns:p14="http://schemas.microsoft.com/office/powerpoint/2010/main" val="31542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RWENDEIRE Report findings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1447800"/>
            <a:ext cx="7641785" cy="4419600"/>
          </a:xfrm>
        </p:spPr>
        <p:txBody>
          <a:bodyPr/>
          <a:lstStyle/>
          <a:p>
            <a:r>
              <a:rPr lang="en-GB" sz="2400" dirty="0"/>
              <a:t>Very low completion rates at graduate level partly because of heavy supervision loads.</a:t>
            </a:r>
          </a:p>
          <a:p>
            <a:r>
              <a:rPr lang="en-GB" sz="2400" dirty="0"/>
              <a:t>Students were unable to complete their PhD programmes in the mandatory three years</a:t>
            </a:r>
          </a:p>
          <a:p>
            <a:r>
              <a:rPr lang="en-GB" sz="2400" dirty="0"/>
              <a:t>Staff productivity with respect to graduate students had declined from 1.2 in 2008/2009 to 0.9 by 2013/2014 (SSRs).</a:t>
            </a:r>
          </a:p>
          <a:p>
            <a:r>
              <a:rPr lang="en-GB" sz="2400" dirty="0"/>
              <a:t>Whereas the number of PhDs had increased, graduate output had declined.</a:t>
            </a:r>
          </a:p>
          <a:p>
            <a:r>
              <a:rPr lang="en-GB" sz="2400" dirty="0"/>
              <a:t>Graduate students expressed dissatisfaction with dilapidated teaching facilities and lack of reading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EDAF2-B04C-CD03-6E14-7A31EE99C4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/>
          <a:stretch/>
        </p:blipFill>
        <p:spPr>
          <a:xfrm>
            <a:off x="0" y="812799"/>
            <a:ext cx="4267200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FBA99-B91E-1F00-6217-5B5939C28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RWENDEIRE Report findings – Cont’d</a:t>
            </a:r>
            <a:endParaRPr lang="en-U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0" y="1605036"/>
            <a:ext cx="7260785" cy="4238795"/>
          </a:xfrm>
        </p:spPr>
        <p:txBody>
          <a:bodyPr/>
          <a:lstStyle/>
          <a:p>
            <a:r>
              <a:rPr lang="en-GB" sz="2000" dirty="0"/>
              <a:t>Most of the supervisors in the different disciplinary fields had consultancies and hence created little time for their supervisees. This affected Students’ progress.</a:t>
            </a:r>
          </a:p>
          <a:p>
            <a:r>
              <a:rPr lang="en-GB" sz="2000" dirty="0"/>
              <a:t>The international students expressed lack of awareness of the existence of an International Office in the University, hence misdirecting their requests for student support in case of any challenges.</a:t>
            </a:r>
          </a:p>
          <a:p>
            <a:r>
              <a:rPr lang="en-GB" sz="2000" dirty="0"/>
              <a:t>There was absence of mechanisms to track drop out, completion and graduation rates at Departmental, School and College level.</a:t>
            </a:r>
          </a:p>
          <a:p>
            <a:r>
              <a:rPr lang="en-GB" sz="2000" dirty="0"/>
              <a:t>There was little or no documented evidence of online and offline academic consultations although individual lecturers offered such consultations, especially in the course of supervising graduate students.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4B95A-60A3-893E-5F23-ECCB3239C5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/>
          <a:stretch/>
        </p:blipFill>
        <p:spPr>
          <a:xfrm>
            <a:off x="0" y="812799"/>
            <a:ext cx="4267200" cy="604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41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from the Chinese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8885" y="1605036"/>
            <a:ext cx="6987316" cy="4238795"/>
          </a:xfrm>
        </p:spPr>
        <p:txBody>
          <a:bodyPr anchor="ctr"/>
          <a:lstStyle/>
          <a:p>
            <a:r>
              <a:rPr lang="en-GB" sz="2400" dirty="0"/>
              <a:t>One of the common measures is to level up the national research capacity through directly increasing public investment in R&amp;D activities</a:t>
            </a:r>
          </a:p>
          <a:p>
            <a:r>
              <a:rPr lang="en-GB" sz="2400" dirty="0"/>
              <a:t>It requires horizontal coordination with other policy support, such as setting up policies to attract the talents around the world, or to attract the R&amp;D intensive Foreign Direct Investment (FDI)</a:t>
            </a:r>
          </a:p>
          <a:p>
            <a:r>
              <a:rPr lang="en-GB" sz="2400" dirty="0"/>
              <a:t>The public and the private sector can build joint efforts to co-fund research institutes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111A8D-D0A2-84C6-0592-B1CC6E495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4800" y="2288418"/>
            <a:ext cx="3802184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2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C025BA2-856A-433C-96B8-5290A9FEB4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ea typeface="+mj-ea"/>
              </a:rPr>
              <a:t>Thank you!</a:t>
            </a:r>
            <a:endParaRPr lang="en-US" b="0" dirty="0">
              <a:latin typeface="Montserrat" panose="02000505000000020004" pitchFamily="2" charset="0"/>
              <a:ea typeface="+mj-ea"/>
            </a:endParaRPr>
          </a:p>
        </p:txBody>
      </p:sp>
    </p:spTree>
  </p:cSld>
  <p:clrMapOvr>
    <a:masterClrMapping/>
  </p:clrMapOvr>
  <p:transition advTm="8428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492D1F6-294E-4628-B514-D1C7BD735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bg2">
                    <a:lumMod val="50000"/>
                  </a:schemeClr>
                </a:solidFill>
                <a:ea typeface="+mj-ea"/>
              </a:rPr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9B308-06CB-DCC0-CE60-386C1ACF3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5539317" cy="639763"/>
          </a:xfrm>
        </p:spPr>
        <p:txBody>
          <a:bodyPr/>
          <a:lstStyle/>
          <a:p>
            <a:pPr algn="ctr"/>
            <a:r>
              <a:rPr lang="en-US" dirty="0"/>
              <a:t>Background</a:t>
            </a:r>
            <a:endParaRPr lang="en-UG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5FC232-EF2D-9907-74D3-74CFEB2DBB1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86262" indent="0" algn="ctr">
              <a:buNone/>
            </a:pPr>
            <a:r>
              <a:rPr lang="en-US" dirty="0"/>
              <a:t>The university institution has survived, together with the church, as one of the oldest western institutions.</a:t>
            </a:r>
          </a:p>
          <a:p>
            <a:pPr marL="186262" indent="0">
              <a:buNone/>
            </a:pPr>
            <a:endParaRPr lang="en-US" dirty="0"/>
          </a:p>
          <a:p>
            <a:pPr marL="186262" indent="0" algn="ctr">
              <a:buNone/>
            </a:pPr>
            <a:r>
              <a:rPr lang="en-US" dirty="0"/>
              <a:t>The engrained tradition of teaching–research–service trinity in the university is the activities of disseminating, creating and applying knowledge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3D1AC7D-1379-6F40-1365-03AEFBA9910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algn="ctr"/>
            <a:r>
              <a:rPr lang="en-US" dirty="0"/>
              <a:t>Traditional Roles of a University</a:t>
            </a:r>
            <a:endParaRPr lang="en-UG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0A327AF-461D-20B0-86F1-9762CF2CA4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347300"/>
              </p:ext>
            </p:extLst>
          </p:nvPr>
        </p:nvGraphicFramePr>
        <p:xfrm>
          <a:off x="6193369" y="2315104"/>
          <a:ext cx="5867400" cy="4268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20048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468" y="1526851"/>
            <a:ext cx="3665731" cy="3502349"/>
          </a:xfrm>
        </p:spPr>
        <p:txBody>
          <a:bodyPr anchor="ctr"/>
          <a:lstStyle/>
          <a:p>
            <a:r>
              <a:rPr lang="en-GB" dirty="0"/>
              <a:t>In the modern University, Innovations have been added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4826810-31AB-C4F1-3F0D-D4EC89454A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6164615"/>
              </p:ext>
            </p:extLst>
          </p:nvPr>
        </p:nvGraphicFramePr>
        <p:xfrm>
          <a:off x="4074105" y="304800"/>
          <a:ext cx="7924800" cy="640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90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20E657-EEB7-8C53-6947-E7723D40B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69" y="1639726"/>
            <a:ext cx="3503578" cy="3578549"/>
          </a:xfrm>
        </p:spPr>
        <p:txBody>
          <a:bodyPr anchor="ctr"/>
          <a:lstStyle/>
          <a:p>
            <a:r>
              <a:rPr lang="en-GB" b="1" dirty="0"/>
              <a:t>Innovations, Inventions and patents as IPs</a:t>
            </a:r>
            <a:endParaRPr lang="en-U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3F7FB-BD6C-4D29-DAF0-1F59D14F0B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49" t="9860" r="20175" b="20263"/>
          <a:stretch/>
        </p:blipFill>
        <p:spPr>
          <a:xfrm>
            <a:off x="4267200" y="1348740"/>
            <a:ext cx="792480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dirty="0"/>
              <a:t>Innovations, Inventions and patents as 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426295" y="1594319"/>
            <a:ext cx="7422305" cy="4501681"/>
          </a:xfrm>
        </p:spPr>
        <p:txBody>
          <a:bodyPr/>
          <a:lstStyle/>
          <a:p>
            <a:r>
              <a:rPr lang="en-GB" sz="2100" dirty="0"/>
              <a:t>Innovations are part of the intellectual property rights (IPRs).</a:t>
            </a:r>
          </a:p>
          <a:p>
            <a:r>
              <a:rPr lang="en-GB" sz="2100" dirty="0"/>
              <a:t>R</a:t>
            </a:r>
            <a:r>
              <a:rPr lang="en-GB" sz="2100" b="1" dirty="0"/>
              <a:t>ights given to persons over the creations of their minds-Copyrights, patents, trade marks</a:t>
            </a:r>
            <a:r>
              <a:rPr lang="en-GB" sz="2100" dirty="0"/>
              <a:t>. </a:t>
            </a:r>
          </a:p>
          <a:p>
            <a:r>
              <a:rPr lang="en-GB" sz="2100" dirty="0"/>
              <a:t>They give the creator an exclusive right over the use of his/her creation for a certain period of time.</a:t>
            </a:r>
          </a:p>
          <a:p>
            <a:r>
              <a:rPr lang="en-GB" sz="2100" dirty="0"/>
              <a:t>An innovation when equated to an invention is a solution to a specific technological problem-a product or a process and generally has to fulfil three main requirements: 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100" dirty="0"/>
              <a:t>it has to be </a:t>
            </a:r>
            <a:r>
              <a:rPr lang="en-GB" sz="2100" dirty="0">
                <a:hlinkClick r:id="rId2" tooltip="Novelty (patent)"/>
              </a:rPr>
              <a:t>new</a:t>
            </a:r>
            <a:endParaRPr lang="en-GB" sz="2100" dirty="0"/>
          </a:p>
          <a:p>
            <a:pPr marL="1047750" lvl="1" indent="-457200">
              <a:buFont typeface="+mj-lt"/>
              <a:buAutoNum type="arabicPeriod"/>
            </a:pPr>
            <a:r>
              <a:rPr lang="en-GB" sz="2100" dirty="0">
                <a:hlinkClick r:id="rId3" tooltip="Inventive step and non-obviousness"/>
              </a:rPr>
              <a:t>not obvious</a:t>
            </a:r>
            <a:r>
              <a:rPr lang="en-GB" sz="2100" dirty="0"/>
              <a:t> and 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100" dirty="0"/>
              <a:t>there needs to be an </a:t>
            </a:r>
            <a:r>
              <a:rPr lang="en-GB" sz="2100" dirty="0">
                <a:hlinkClick r:id="rId4" tooltip="Industrial applicability"/>
              </a:rPr>
              <a:t>industrial applicability</a:t>
            </a:r>
            <a:r>
              <a:rPr lang="en-GB" sz="21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F5FEF3-896F-C75D-3C92-A0ED3D45EE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76"/>
          <a:stretch/>
        </p:blipFill>
        <p:spPr>
          <a:xfrm>
            <a:off x="7543800" y="98757"/>
            <a:ext cx="4648200" cy="67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Innovation is Key to the University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708885" y="1594319"/>
            <a:ext cx="6530115" cy="4958881"/>
          </a:xfrm>
        </p:spPr>
        <p:txBody>
          <a:bodyPr/>
          <a:lstStyle/>
          <a:p>
            <a:r>
              <a:rPr lang="en-GB" sz="2200" dirty="0"/>
              <a:t>It has now become almost impossible to mention the words ‘higher education’ without ‘innovation’ following closely behind.</a:t>
            </a:r>
          </a:p>
          <a:p>
            <a:r>
              <a:rPr lang="en-GB" sz="2200" dirty="0"/>
              <a:t>Innovation is about staying </a:t>
            </a:r>
            <a:r>
              <a:rPr lang="en-GB" sz="2200" b="1" dirty="0"/>
              <a:t>relevant and sustainable</a:t>
            </a:r>
            <a:r>
              <a:rPr lang="en-GB" sz="2200" dirty="0"/>
              <a:t> in a globally unpredictable environment.</a:t>
            </a:r>
          </a:p>
          <a:p>
            <a:r>
              <a:rPr lang="en-GB" sz="2200" dirty="0"/>
              <a:t>It is about strategically moulding the teaching and learning methodologies in H.E to: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200" dirty="0"/>
              <a:t>Cultivate new ideas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200" dirty="0"/>
              <a:t>Enhance creativity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200" dirty="0"/>
              <a:t>Encourage collaboration, and </a:t>
            </a:r>
          </a:p>
          <a:p>
            <a:pPr marL="1047750" lvl="1" indent="-457200">
              <a:buFont typeface="+mj-lt"/>
              <a:buAutoNum type="arabicPeriod"/>
            </a:pPr>
            <a:r>
              <a:rPr lang="en-GB" sz="2200" dirty="0"/>
              <a:t>Promote inclusion and diversity.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D68A4E-B8FC-ECAF-F344-96A98F526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8" r="27919"/>
          <a:stretch/>
        </p:blipFill>
        <p:spPr>
          <a:xfrm>
            <a:off x="7239000" y="1584673"/>
            <a:ext cx="3854719" cy="4958881"/>
          </a:xfrm>
          <a:prstGeom prst="roundRect">
            <a:avLst>
              <a:gd name="adj" fmla="val 50000"/>
            </a:avLst>
          </a:prstGeom>
        </p:spPr>
      </p:pic>
    </p:spTree>
    <p:extLst>
      <p:ext uri="{BB962C8B-B14F-4D97-AF65-F5344CB8AC3E}">
        <p14:creationId xmlns:p14="http://schemas.microsoft.com/office/powerpoint/2010/main" val="21262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Universities ought to drive innovation through many ways</a:t>
            </a:r>
            <a:endParaRPr lang="en-GB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24E8207-207F-1F53-B9BB-2C57D2D103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5225031"/>
              </p:ext>
            </p:extLst>
          </p:nvPr>
        </p:nvGraphicFramePr>
        <p:xfrm>
          <a:off x="1192521" y="1524000"/>
          <a:ext cx="9806957" cy="469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423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Research: Why are universities engaged in the conduct of research?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28650" indent="-514350">
              <a:buFont typeface="+mj-lt"/>
              <a:buAutoNum type="arabicPeriod"/>
            </a:pPr>
            <a:r>
              <a:rPr lang="en-GB" dirty="0"/>
              <a:t>To realise university missions around </a:t>
            </a:r>
            <a:r>
              <a:rPr lang="en-GB" b="1" dirty="0"/>
              <a:t>learning and discovery</a:t>
            </a:r>
            <a:r>
              <a:rPr lang="en-GB" dirty="0"/>
              <a:t>. </a:t>
            </a:r>
          </a:p>
          <a:p>
            <a:pPr marL="6286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/>
              <a:t>pursuit of scholarship</a:t>
            </a:r>
            <a:r>
              <a:rPr lang="en-GB" dirty="0"/>
              <a:t>-fundamental or applied research, research-based scholarship or what often is called “scholarly activity” or creative activity. </a:t>
            </a:r>
          </a:p>
          <a:p>
            <a:pPr marL="628650" indent="-514350">
              <a:buFont typeface="+mj-lt"/>
              <a:buAutoNum type="arabicPeriod"/>
            </a:pPr>
            <a:r>
              <a:rPr lang="en-GB" dirty="0"/>
              <a:t>The </a:t>
            </a:r>
            <a:r>
              <a:rPr lang="en-GB" b="1" dirty="0"/>
              <a:t>discovery of new knowledge </a:t>
            </a:r>
          </a:p>
          <a:p>
            <a:pPr marL="628650" indent="-514350">
              <a:buFont typeface="+mj-lt"/>
              <a:buAutoNum type="arabicPeriod"/>
            </a:pPr>
            <a:r>
              <a:rPr lang="en-GB" b="1" dirty="0"/>
              <a:t>Provide greater understanding of complex challenges.</a:t>
            </a:r>
          </a:p>
          <a:p>
            <a:pPr marL="628650" indent="-514350">
              <a:buFont typeface="+mj-lt"/>
              <a:buAutoNum type="arabicPeriod"/>
            </a:pPr>
            <a:r>
              <a:rPr lang="en-GB" b="1" dirty="0"/>
              <a:t>Exposing faculty </a:t>
            </a:r>
            <a:r>
              <a:rPr lang="en-GB" dirty="0"/>
              <a:t>and (administrators) who are engaged at the leading-edge of their fields, through their research and scholarly work.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899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ld Stripes">
  <a:themeElements>
    <a:clrScheme name="Kab Colors">
      <a:dk1>
        <a:srgbClr val="00395E"/>
      </a:dk1>
      <a:lt1>
        <a:srgbClr val="FFFFFF"/>
      </a:lt1>
      <a:dk2>
        <a:srgbClr val="0072BC"/>
      </a:dk2>
      <a:lt2>
        <a:srgbClr val="FFC756"/>
      </a:lt2>
      <a:accent1>
        <a:srgbClr val="0072BC"/>
      </a:accent1>
      <a:accent2>
        <a:srgbClr val="038B45"/>
      </a:accent2>
      <a:accent3>
        <a:srgbClr val="FFC756"/>
      </a:accent3>
      <a:accent4>
        <a:srgbClr val="FFFF00"/>
      </a:accent4>
      <a:accent5>
        <a:srgbClr val="FFFFFF"/>
      </a:accent5>
      <a:accent6>
        <a:srgbClr val="C8C8C8"/>
      </a:accent6>
      <a:hlink>
        <a:srgbClr val="0072BC"/>
      </a:hlink>
      <a:folHlink>
        <a:srgbClr val="9A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636" row="7">
    <wetp:webextensionref xmlns:r="http://schemas.openxmlformats.org/officeDocument/2006/relationships" r:id="rId1"/>
  </wetp:taskpane>
  <wetp:taskpane dockstate="right" visibility="0" width="438" row="1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B313D86-9988-4AAD-A3BD-A2B2F8C02200}">
  <we:reference id="wa200003052" version="1.0.0.0" store="en-US" storeType="OMEX"/>
  <we:alternateReferences>
    <we:reference id="wa200003052" version="1.0.0.0" store="WA200003052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E6CC6B5-79B5-4D3A-BA4D-3AFF0F6749EC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F83A81D87ADD48B153945A7AD9B36A" ma:contentTypeVersion="5" ma:contentTypeDescription="Create a new document." ma:contentTypeScope="" ma:versionID="aa4437f7f0811d5ce46f617aa125e69d">
  <xsd:schema xmlns:xsd="http://www.w3.org/2001/XMLSchema" xmlns:xs="http://www.w3.org/2001/XMLSchema" xmlns:p="http://schemas.microsoft.com/office/2006/metadata/properties" xmlns:ns1="http://schemas.microsoft.com/sharepoint/v3" xmlns:ns2="881cbc62-9c94-4650-91c8-fbcdad032e96" targetNamespace="http://schemas.microsoft.com/office/2006/metadata/properties" ma:root="true" ma:fieldsID="b00f7090dbbe71aca3df0ea180e5e135" ns1:_="" ns2:_="">
    <xsd:import namespace="http://schemas.microsoft.com/sharepoint/v3"/>
    <xsd:import namespace="881cbc62-9c94-4650-91c8-fbcdad032e96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1cbc62-9c94-4650-91c8-fbcdad032e96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1E8DB7-85CF-4535-9057-C0CF629CD8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58F6CE-9CB4-432A-A53E-E990D221959C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ADC48363-C45F-47DE-807F-3F379983E91D}">
  <ds:schemaRefs>
    <ds:schemaRef ds:uri="881cbc62-9c94-4650-91c8-fbcdad032e96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DA26709E-099B-488B-B6AE-2FB760FB446F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D09F4FB4-210C-4D7F-AD00-7E353B77D5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81cbc62-9c94-4650-91c8-fbcdad032e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Kabale Uni Ppt Template_2.8.2022</Template>
  <TotalTime>10502</TotalTime>
  <Words>2052</Words>
  <Application>Microsoft Office PowerPoint</Application>
  <PresentationFormat>Widescreen</PresentationFormat>
  <Paragraphs>161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Gill Sans</vt:lpstr>
      <vt:lpstr>Helvetica Neue</vt:lpstr>
      <vt:lpstr>Montserrat</vt:lpstr>
      <vt:lpstr>Montserrat SemiBold</vt:lpstr>
      <vt:lpstr>Noto Sans Symbols</vt:lpstr>
      <vt:lpstr>Bold Stripes</vt:lpstr>
      <vt:lpstr>The Role of Research and Innovation in the growth of Higher Education Institutions</vt:lpstr>
      <vt:lpstr>Key note Speaker</vt:lpstr>
      <vt:lpstr>Introduction</vt:lpstr>
      <vt:lpstr>In the modern University, Innovations have been added</vt:lpstr>
      <vt:lpstr>Innovations, Inventions and patents as IPs</vt:lpstr>
      <vt:lpstr>Innovations, Inventions and patents as IPs</vt:lpstr>
      <vt:lpstr>Why Innovation is Key to the University</vt:lpstr>
      <vt:lpstr>Universities ought to drive innovation through many ways</vt:lpstr>
      <vt:lpstr>Research: Why are universities engaged in the conduct of research?</vt:lpstr>
      <vt:lpstr>Who pays for Research in Universities? </vt:lpstr>
      <vt:lpstr>Emerging trends of research in Universities</vt:lpstr>
      <vt:lpstr>Trends of funding of Public Universities in Uganda</vt:lpstr>
      <vt:lpstr>Who benefits from research in Universities?</vt:lpstr>
      <vt:lpstr>Who benefits from research in Universities?</vt:lpstr>
      <vt:lpstr>Research and Growth of Chinese Universities - An Example</vt:lpstr>
      <vt:lpstr>Research and Growth of Chinese Universities - An Example</vt:lpstr>
      <vt:lpstr>Role of state in research investment in china</vt:lpstr>
      <vt:lpstr>Their journey has been long and strategic</vt:lpstr>
      <vt:lpstr>Their journey has been long and strategic</vt:lpstr>
      <vt:lpstr>Their journey has been long and strategic</vt:lpstr>
      <vt:lpstr>Their journey has been long and strategic</vt:lpstr>
      <vt:lpstr>Science and technology funds management system of central government in China</vt:lpstr>
      <vt:lpstr>LESSONS</vt:lpstr>
      <vt:lpstr>RWENDEIRE Report findings</vt:lpstr>
      <vt:lpstr>RWENDEIRE Report findings – Cont’d</vt:lpstr>
      <vt:lpstr>Lessons from the Chinese story</vt:lpstr>
      <vt:lpstr>Thank you!</vt:lpstr>
    </vt:vector>
  </TitlesOfParts>
  <Company>M 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S</dc:creator>
  <cp:lastModifiedBy>Collins Nuwagaba</cp:lastModifiedBy>
  <cp:revision>110</cp:revision>
  <cp:lastPrinted>2011-04-21T02:54:34Z</cp:lastPrinted>
  <dcterms:created xsi:type="dcterms:W3CDTF">2011-04-19T21:15:51Z</dcterms:created>
  <dcterms:modified xsi:type="dcterms:W3CDTF">2022-10-07T10:13:29Z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65M42YJNURMD-687781058-2</vt:lpwstr>
  </property>
  <property fmtid="{D5CDD505-2E9C-101B-9397-08002B2CF9AE}" pid="3" name="_dlc_DocIdItemGuid">
    <vt:lpwstr>c02aa712-e11b-47fb-b535-1242791038d0</vt:lpwstr>
  </property>
  <property fmtid="{D5CDD505-2E9C-101B-9397-08002B2CF9AE}" pid="4" name="_dlc_DocIdUrl">
    <vt:lpwstr>https://edit.findlay.edu/intranet/colleges/education/_layouts/15/DocIdRedir.aspx?ID=65M42YJNURMD-687781058-2, 65M42YJNURMD-687781058-2</vt:lpwstr>
  </property>
  <property fmtid="{D5CDD505-2E9C-101B-9397-08002B2CF9AE}" pid="5" name="display_urn:schemas-microsoft-com:office:office#Editor">
    <vt:lpwstr>Amy DePuy</vt:lpwstr>
  </property>
  <property fmtid="{D5CDD505-2E9C-101B-9397-08002B2CF9AE}" pid="6" name="display_urn:schemas-microsoft-com:office:office#Author">
    <vt:lpwstr>Amy DePuy</vt:lpwstr>
  </property>
</Properties>
</file>